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734" y="-60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A8939070-67F6-4F89-AE80-0D5CAC03748E}" type="datetimeFigureOut">
              <a:rPr lang="en-US" smtClean="0"/>
              <a:pPr/>
              <a:t>11/12/2014</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6446032-54E6-476B-9307-387F7B1DD51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939070-67F6-4F89-AE80-0D5CAC03748E}" type="datetimeFigureOut">
              <a:rPr lang="en-US" smtClean="0"/>
              <a:pPr/>
              <a:t>11/12/2014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46032-54E6-476B-9307-387F7B1DD51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939070-67F6-4F89-AE80-0D5CAC03748E}" type="datetimeFigureOut">
              <a:rPr lang="en-US" smtClean="0"/>
              <a:pPr/>
              <a:t>11/12/2014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46032-54E6-476B-9307-387F7B1DD51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939070-67F6-4F89-AE80-0D5CAC03748E}" type="datetimeFigureOut">
              <a:rPr lang="en-US" smtClean="0"/>
              <a:pPr/>
              <a:t>11/12/2014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46032-54E6-476B-9307-387F7B1DD51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8939070-67F6-4F89-AE80-0D5CAC03748E}" type="datetimeFigureOut">
              <a:rPr lang="en-US" smtClean="0"/>
              <a:pPr/>
              <a:t>11/12/2014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46032-54E6-476B-9307-387F7B1DD51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939070-67F6-4F89-AE80-0D5CAC03748E}" type="datetimeFigureOut">
              <a:rPr lang="en-US" smtClean="0"/>
              <a:pPr/>
              <a:t>11/12/2014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446032-54E6-476B-9307-387F7B1DD51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A8939070-67F6-4F89-AE80-0D5CAC03748E}" type="datetimeFigureOut">
              <a:rPr lang="en-US" smtClean="0"/>
              <a:pPr/>
              <a:t>11/12/2014</a:t>
            </a:fld>
            <a:endParaRPr lang="en-US"/>
          </a:p>
        </p:txBody>
      </p:sp>
      <p:sp>
        <p:nvSpPr>
          <p:cNvPr id="27" name="Slide Number Placeholder 26"/>
          <p:cNvSpPr>
            <a:spLocks noGrp="1"/>
          </p:cNvSpPr>
          <p:nvPr>
            <p:ph type="sldNum" sz="quarter" idx="11"/>
          </p:nvPr>
        </p:nvSpPr>
        <p:spPr/>
        <p:txBody>
          <a:bodyPr rtlCol="0"/>
          <a:lstStyle/>
          <a:p>
            <a:fld id="{26446032-54E6-476B-9307-387F7B1DD511}"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A8939070-67F6-4F89-AE80-0D5CAC03748E}" type="datetimeFigureOut">
              <a:rPr lang="en-US" smtClean="0"/>
              <a:pPr/>
              <a:t>11/12/2014</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26446032-54E6-476B-9307-387F7B1DD51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939070-67F6-4F89-AE80-0D5CAC03748E}" type="datetimeFigureOut">
              <a:rPr lang="en-US" smtClean="0"/>
              <a:pPr/>
              <a:t>11/12/2014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446032-54E6-476B-9307-387F7B1DD51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939070-67F6-4F89-AE80-0D5CAC03748E}" type="datetimeFigureOut">
              <a:rPr lang="en-US" smtClean="0"/>
              <a:pPr/>
              <a:t>11/12/2014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446032-54E6-476B-9307-387F7B1DD51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8939070-67F6-4F89-AE80-0D5CAC03748E}" type="datetimeFigureOut">
              <a:rPr lang="en-US" smtClean="0"/>
              <a:pPr/>
              <a:t>11/12/2014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446032-54E6-476B-9307-387F7B1DD51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A8939070-67F6-4F89-AE80-0D5CAC03748E}" type="datetimeFigureOut">
              <a:rPr lang="en-US" smtClean="0"/>
              <a:pPr/>
              <a:t>11/12/2014</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6446032-54E6-476B-9307-387F7B1DD51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mailto:RubensteinDC@g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Greater Olney Civic Association</a:t>
            </a:r>
            <a:endParaRPr lang="en-US" dirty="0"/>
          </a:p>
        </p:txBody>
      </p:sp>
      <p:sp>
        <p:nvSpPr>
          <p:cNvPr id="3" name="Subtitle 2"/>
          <p:cNvSpPr>
            <a:spLocks noGrp="1"/>
          </p:cNvSpPr>
          <p:nvPr>
            <p:ph type="subTitle" idx="1"/>
          </p:nvPr>
        </p:nvSpPr>
        <p:spPr>
          <a:xfrm>
            <a:off x="457200" y="3899938"/>
            <a:ext cx="8534400" cy="2805662"/>
          </a:xfrm>
        </p:spPr>
        <p:txBody>
          <a:bodyPr/>
          <a:lstStyle/>
          <a:p>
            <a:r>
              <a:rPr lang="en-US" dirty="0" smtClean="0"/>
              <a:t>Transportation Committee</a:t>
            </a:r>
          </a:p>
          <a:p>
            <a:r>
              <a:rPr lang="en-US" dirty="0" smtClean="0"/>
              <a:t>Commuter Survey Results – November 2014</a:t>
            </a:r>
          </a:p>
          <a:p>
            <a:endParaRPr lang="en-US" dirty="0"/>
          </a:p>
          <a:p>
            <a:pPr algn="ctr"/>
            <a:r>
              <a:rPr lang="en-US" sz="2200" i="1" dirty="0" smtClean="0"/>
              <a:t>Daniel Rubenstein</a:t>
            </a:r>
          </a:p>
          <a:p>
            <a:pPr algn="ctr"/>
            <a:r>
              <a:rPr lang="en-US" sz="2200" i="1" dirty="0" smtClean="0"/>
              <a:t>GOCA Transportation Committee</a:t>
            </a:r>
          </a:p>
          <a:p>
            <a:pPr algn="ctr"/>
            <a:r>
              <a:rPr lang="en-US" sz="2200" i="1" dirty="0" smtClean="0"/>
              <a:t>November 11, 2014</a:t>
            </a:r>
            <a:endParaRPr lang="en-US" sz="2200" i="1" dirty="0"/>
          </a:p>
        </p:txBody>
      </p:sp>
      <p:pic>
        <p:nvPicPr>
          <p:cNvPr id="1027" name="Picture 3" descr="C:\Users\Danny\AppData\Local\Microsoft\Windows\Temporary Internet Files\Content.IE5\9910DOJH\MP900442463[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90800" y="457200"/>
            <a:ext cx="3600450" cy="253252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3505200" y="1351746"/>
            <a:ext cx="2057400" cy="477054"/>
          </a:xfrm>
          <a:prstGeom prst="rect">
            <a:avLst/>
          </a:prstGeom>
          <a:noFill/>
        </p:spPr>
        <p:txBody>
          <a:bodyPr wrap="square" rtlCol="0">
            <a:spAutoFit/>
          </a:bodyPr>
          <a:lstStyle/>
          <a:p>
            <a:pPr algn="ctr"/>
            <a:r>
              <a:rPr lang="en-US" sz="2500" b="1" dirty="0" smtClean="0">
                <a:solidFill>
                  <a:schemeClr val="bg1">
                    <a:lumMod val="75000"/>
                  </a:schemeClr>
                </a:solidFill>
                <a:latin typeface="Calibri" pitchFamily="34" charset="0"/>
              </a:rPr>
              <a:t>Olney</a:t>
            </a:r>
            <a:endParaRPr lang="en-US" sz="2500" b="1" dirty="0">
              <a:solidFill>
                <a:schemeClr val="bg1">
                  <a:lumMod val="75000"/>
                </a:schemeClr>
              </a:solidFill>
              <a:latin typeface="Calibri" pitchFamily="34" charset="0"/>
            </a:endParaRPr>
          </a:p>
        </p:txBody>
      </p:sp>
    </p:spTree>
    <p:extLst>
      <p:ext uri="{BB962C8B-B14F-4D97-AF65-F5344CB8AC3E}">
        <p14:creationId xmlns:p14="http://schemas.microsoft.com/office/powerpoint/2010/main" xmlns="" val="18268127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 II: Commuters v Non-Commuters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b="1" dirty="0" smtClean="0"/>
              <a:t>Question: </a:t>
            </a:r>
            <a:r>
              <a:rPr lang="en-US" dirty="0" smtClean="0"/>
              <a:t>Does your job permit telecommuting, and if so, do you telecommute? </a:t>
            </a:r>
          </a:p>
          <a:p>
            <a:pPr marL="109728" lvl="0" indent="0">
              <a:buNone/>
            </a:pPr>
            <a:endParaRPr lang="en-US" dirty="0" smtClean="0"/>
          </a:p>
          <a:p>
            <a:pPr lvl="1"/>
            <a:r>
              <a:rPr lang="en-US" dirty="0" smtClean="0"/>
              <a:t>62% are not permitted to telecommute, or aren’t sure if they can do so</a:t>
            </a:r>
          </a:p>
          <a:p>
            <a:pPr lvl="1"/>
            <a:r>
              <a:rPr lang="en-US" dirty="0" smtClean="0"/>
              <a:t>20% are permitted to telecommute 1 day per week</a:t>
            </a:r>
          </a:p>
          <a:p>
            <a:pPr lvl="2"/>
            <a:r>
              <a:rPr lang="en-US" dirty="0" smtClean="0"/>
              <a:t>Of this group, 61% actually do so.  39% do not.</a:t>
            </a:r>
          </a:p>
          <a:p>
            <a:pPr lvl="0"/>
            <a:endParaRPr lang="en-US" dirty="0" smtClean="0"/>
          </a:p>
          <a:p>
            <a:pPr lvl="0"/>
            <a:r>
              <a:rPr lang="en-US" b="1" dirty="0" smtClean="0"/>
              <a:t>Result:  </a:t>
            </a:r>
            <a:r>
              <a:rPr lang="en-US" dirty="0" smtClean="0"/>
              <a:t>Demonstrates that </a:t>
            </a:r>
            <a:r>
              <a:rPr lang="en-US" u="sng" dirty="0" smtClean="0"/>
              <a:t>the majority of commuters must commute every day</a:t>
            </a:r>
            <a:r>
              <a:rPr lang="en-US" dirty="0" smtClean="0"/>
              <a:t>.  For those that can telecommute one day per week (commonly Friday), not all actually do so.  Explains why traffic volumes are lighter on Fridays, but not “excellent.”</a:t>
            </a:r>
            <a:endParaRPr lang="en-US" dirty="0"/>
          </a:p>
        </p:txBody>
      </p:sp>
    </p:spTree>
    <p:extLst>
      <p:ext uri="{BB962C8B-B14F-4D97-AF65-F5344CB8AC3E}">
        <p14:creationId xmlns:p14="http://schemas.microsoft.com/office/powerpoint/2010/main" xmlns="" val="12840160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Part III: Commuting Methods</a:t>
            </a:r>
            <a:endParaRPr lang="en-US" dirty="0"/>
          </a:p>
        </p:txBody>
      </p:sp>
      <p:sp>
        <p:nvSpPr>
          <p:cNvPr id="3" name="Content Placeholder 2"/>
          <p:cNvSpPr>
            <a:spLocks noGrp="1"/>
          </p:cNvSpPr>
          <p:nvPr>
            <p:ph idx="1"/>
          </p:nvPr>
        </p:nvSpPr>
        <p:spPr/>
        <p:txBody>
          <a:bodyPr>
            <a:normAutofit lnSpcReduction="10000"/>
          </a:bodyPr>
          <a:lstStyle/>
          <a:p>
            <a:pPr lvl="0"/>
            <a:r>
              <a:rPr lang="en-US" b="1" dirty="0" smtClean="0"/>
              <a:t>Goal:</a:t>
            </a:r>
            <a:r>
              <a:rPr lang="en-US" dirty="0" smtClean="0"/>
              <a:t>  Part III is the heart of the Transportation Survey.  It seeks to determine how individuals are getting to work, and where they are going.</a:t>
            </a:r>
          </a:p>
          <a:p>
            <a:pPr lvl="0"/>
            <a:endParaRPr lang="en-US" b="1" dirty="0"/>
          </a:p>
          <a:p>
            <a:pPr lvl="0"/>
            <a:r>
              <a:rPr lang="en-US" dirty="0" smtClean="0"/>
              <a:t>The value in these responses comes from the ability to </a:t>
            </a:r>
            <a:r>
              <a:rPr lang="en-US" i="1" dirty="0" smtClean="0"/>
              <a:t>cross-reference</a:t>
            </a:r>
            <a:r>
              <a:rPr lang="en-US" dirty="0" smtClean="0"/>
              <a:t> the following:</a:t>
            </a:r>
          </a:p>
          <a:p>
            <a:pPr lvl="0"/>
            <a:endParaRPr lang="en-US" dirty="0"/>
          </a:p>
          <a:p>
            <a:pPr lvl="1"/>
            <a:r>
              <a:rPr lang="en-US" dirty="0" smtClean="0"/>
              <a:t>Method of commute: car, carpool, bus, rail</a:t>
            </a:r>
          </a:p>
          <a:p>
            <a:pPr lvl="1"/>
            <a:r>
              <a:rPr lang="en-US" dirty="0" smtClean="0"/>
              <a:t>Destination: Montgomery County, D.C., others</a:t>
            </a:r>
          </a:p>
          <a:p>
            <a:pPr lvl="1"/>
            <a:r>
              <a:rPr lang="en-US" dirty="0" smtClean="0"/>
              <a:t>Time: Amount of time to reach destination</a:t>
            </a:r>
            <a:endParaRPr lang="en-US" dirty="0"/>
          </a:p>
        </p:txBody>
      </p:sp>
    </p:spTree>
    <p:extLst>
      <p:ext uri="{BB962C8B-B14F-4D97-AF65-F5344CB8AC3E}">
        <p14:creationId xmlns:p14="http://schemas.microsoft.com/office/powerpoint/2010/main" xmlns="" val="27866790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Part III: Commuting Methods</a:t>
            </a:r>
            <a:endParaRPr lang="en-US" dirty="0"/>
          </a:p>
        </p:txBody>
      </p:sp>
      <p:sp>
        <p:nvSpPr>
          <p:cNvPr id="3" name="Content Placeholder 2"/>
          <p:cNvSpPr>
            <a:spLocks noGrp="1"/>
          </p:cNvSpPr>
          <p:nvPr>
            <p:ph idx="1"/>
          </p:nvPr>
        </p:nvSpPr>
        <p:spPr/>
        <p:txBody>
          <a:bodyPr>
            <a:normAutofit fontScale="85000" lnSpcReduction="10000"/>
          </a:bodyPr>
          <a:lstStyle/>
          <a:p>
            <a:pPr lvl="0"/>
            <a:r>
              <a:rPr lang="en-US" b="1" dirty="0" smtClean="0"/>
              <a:t>Question: </a:t>
            </a:r>
            <a:r>
              <a:rPr lang="en-US" dirty="0" smtClean="0"/>
              <a:t>How do Olney residents get to work?</a:t>
            </a:r>
          </a:p>
          <a:p>
            <a:pPr marL="109728" lvl="0" indent="0">
              <a:buNone/>
            </a:pPr>
            <a:endParaRPr lang="en-US" dirty="0" smtClean="0"/>
          </a:p>
          <a:p>
            <a:pPr lvl="1"/>
            <a:r>
              <a:rPr lang="en-US" dirty="0" smtClean="0"/>
              <a:t>83.9% drive to work</a:t>
            </a:r>
          </a:p>
          <a:p>
            <a:pPr lvl="1"/>
            <a:r>
              <a:rPr lang="en-US" dirty="0" smtClean="0"/>
              <a:t>8.9% drive to Glenmont Metro Station</a:t>
            </a:r>
          </a:p>
          <a:p>
            <a:pPr lvl="1"/>
            <a:r>
              <a:rPr lang="en-US" dirty="0" smtClean="0"/>
              <a:t>1.7% carpool to work</a:t>
            </a:r>
          </a:p>
          <a:p>
            <a:pPr lvl="1"/>
            <a:r>
              <a:rPr lang="en-US" dirty="0" smtClean="0"/>
              <a:t>2.4% take the bus to work</a:t>
            </a:r>
          </a:p>
          <a:p>
            <a:pPr lvl="1"/>
            <a:r>
              <a:rPr lang="en-US" dirty="0" smtClean="0"/>
              <a:t>1.4% drive to Shady Grove Metro Station</a:t>
            </a:r>
          </a:p>
          <a:p>
            <a:pPr lvl="0"/>
            <a:endParaRPr lang="en-US" dirty="0" smtClean="0"/>
          </a:p>
          <a:p>
            <a:pPr lvl="0"/>
            <a:r>
              <a:rPr lang="en-US" b="1" dirty="0" smtClean="0"/>
              <a:t>Result:  </a:t>
            </a:r>
            <a:r>
              <a:rPr lang="en-US" u="sng" dirty="0" smtClean="0"/>
              <a:t>Residents </a:t>
            </a:r>
            <a:r>
              <a:rPr lang="en-US" i="1" u="sng" dirty="0" smtClean="0"/>
              <a:t>overwhelmingly </a:t>
            </a:r>
            <a:r>
              <a:rPr lang="en-US" u="sng" dirty="0" smtClean="0"/>
              <a:t>drive to work</a:t>
            </a:r>
            <a:r>
              <a:rPr lang="en-US" dirty="0" smtClean="0"/>
              <a:t>, despite the fact that Olney is located within close proximity to multiple forms of public transportation (</a:t>
            </a:r>
            <a:r>
              <a:rPr lang="en-US" dirty="0" err="1" smtClean="0"/>
              <a:t>Metrobus</a:t>
            </a:r>
            <a:r>
              <a:rPr lang="en-US" dirty="0" smtClean="0"/>
              <a:t>, Metrorail, Ride On and ICC Commuter Bus)</a:t>
            </a:r>
            <a:endParaRPr lang="en-US" dirty="0"/>
          </a:p>
        </p:txBody>
      </p:sp>
    </p:spTree>
    <p:extLst>
      <p:ext uri="{BB962C8B-B14F-4D97-AF65-F5344CB8AC3E}">
        <p14:creationId xmlns:p14="http://schemas.microsoft.com/office/powerpoint/2010/main" xmlns="" val="39027289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Part III: Commuting Methods</a:t>
            </a:r>
            <a:endParaRPr lang="en-US" dirty="0"/>
          </a:p>
        </p:txBody>
      </p:sp>
      <p:sp>
        <p:nvSpPr>
          <p:cNvPr id="3" name="Content Placeholder 2"/>
          <p:cNvSpPr>
            <a:spLocks noGrp="1"/>
          </p:cNvSpPr>
          <p:nvPr>
            <p:ph idx="1"/>
          </p:nvPr>
        </p:nvSpPr>
        <p:spPr/>
        <p:txBody>
          <a:bodyPr>
            <a:normAutofit fontScale="85000" lnSpcReduction="20000"/>
          </a:bodyPr>
          <a:lstStyle/>
          <a:p>
            <a:pPr lvl="0"/>
            <a:r>
              <a:rPr lang="en-US" b="1" dirty="0" smtClean="0"/>
              <a:t>Question: </a:t>
            </a:r>
            <a:r>
              <a:rPr lang="en-US" dirty="0" smtClean="0"/>
              <a:t>For those that use public transit, where is their final destination?</a:t>
            </a:r>
          </a:p>
          <a:p>
            <a:pPr marL="109728" lvl="0" indent="0">
              <a:buNone/>
            </a:pPr>
            <a:endParaRPr lang="en-US" dirty="0" smtClean="0"/>
          </a:p>
          <a:p>
            <a:pPr lvl="1"/>
            <a:r>
              <a:rPr lang="en-US" dirty="0" smtClean="0"/>
              <a:t>82% to Washington, D.C.</a:t>
            </a:r>
          </a:p>
          <a:p>
            <a:pPr lvl="1"/>
            <a:r>
              <a:rPr lang="en-US" dirty="0" smtClean="0"/>
              <a:t>7% to Silver Spring</a:t>
            </a:r>
          </a:p>
          <a:p>
            <a:pPr lvl="1"/>
            <a:r>
              <a:rPr lang="en-US" dirty="0" smtClean="0"/>
              <a:t>7% to Northern Virginia</a:t>
            </a:r>
          </a:p>
          <a:p>
            <a:pPr lvl="1"/>
            <a:r>
              <a:rPr lang="en-US" dirty="0" smtClean="0"/>
              <a:t>2% to Rockville</a:t>
            </a:r>
          </a:p>
          <a:p>
            <a:pPr lvl="1"/>
            <a:r>
              <a:rPr lang="en-US" dirty="0" smtClean="0"/>
              <a:t>2% to Bethesda</a:t>
            </a:r>
          </a:p>
          <a:p>
            <a:pPr lvl="0"/>
            <a:endParaRPr lang="en-US" dirty="0" smtClean="0"/>
          </a:p>
          <a:p>
            <a:pPr lvl="0"/>
            <a:r>
              <a:rPr lang="en-US" b="1" dirty="0" smtClean="0"/>
              <a:t>Result:  </a:t>
            </a:r>
            <a:r>
              <a:rPr lang="en-US" u="sng" dirty="0" smtClean="0"/>
              <a:t>Commuters to Washington D.C. see value in using public transportation from Olney </a:t>
            </a:r>
            <a:r>
              <a:rPr lang="en-US" dirty="0" smtClean="0"/>
              <a:t>(either in cost savings or time savings – or both).  Contributing factors likely include high parking costs in D.C. and heavy traffic</a:t>
            </a:r>
            <a:endParaRPr lang="en-US" dirty="0"/>
          </a:p>
        </p:txBody>
      </p:sp>
    </p:spTree>
    <p:extLst>
      <p:ext uri="{BB962C8B-B14F-4D97-AF65-F5344CB8AC3E}">
        <p14:creationId xmlns:p14="http://schemas.microsoft.com/office/powerpoint/2010/main" xmlns="" val="669511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Part III: Commuting Methods</a:t>
            </a:r>
            <a:endParaRPr lang="en-US" dirty="0"/>
          </a:p>
        </p:txBody>
      </p:sp>
      <p:sp>
        <p:nvSpPr>
          <p:cNvPr id="3" name="Content Placeholder 2"/>
          <p:cNvSpPr>
            <a:spLocks noGrp="1"/>
          </p:cNvSpPr>
          <p:nvPr>
            <p:ph idx="1"/>
          </p:nvPr>
        </p:nvSpPr>
        <p:spPr/>
        <p:txBody>
          <a:bodyPr>
            <a:normAutofit fontScale="85000" lnSpcReduction="20000"/>
          </a:bodyPr>
          <a:lstStyle/>
          <a:p>
            <a:pPr lvl="0"/>
            <a:r>
              <a:rPr lang="en-US" b="1" dirty="0" smtClean="0"/>
              <a:t>Question: </a:t>
            </a:r>
            <a:r>
              <a:rPr lang="en-US" dirty="0" smtClean="0"/>
              <a:t>Do you use the ICC to get to work?</a:t>
            </a:r>
          </a:p>
          <a:p>
            <a:pPr marL="109728" lvl="0" indent="0">
              <a:buNone/>
            </a:pPr>
            <a:endParaRPr lang="en-US" dirty="0" smtClean="0"/>
          </a:p>
          <a:p>
            <a:pPr lvl="1"/>
            <a:r>
              <a:rPr lang="en-US" dirty="0" smtClean="0"/>
              <a:t>78% say no</a:t>
            </a:r>
          </a:p>
          <a:p>
            <a:pPr lvl="1"/>
            <a:r>
              <a:rPr lang="en-US" dirty="0" smtClean="0"/>
              <a:t>22% say yes.  For those that take the ICC, destination:</a:t>
            </a:r>
          </a:p>
          <a:p>
            <a:pPr lvl="1"/>
            <a:endParaRPr lang="en-US" dirty="0" smtClean="0"/>
          </a:p>
          <a:p>
            <a:pPr lvl="2"/>
            <a:r>
              <a:rPr lang="en-US" dirty="0" smtClean="0"/>
              <a:t>17% to Rockville</a:t>
            </a:r>
          </a:p>
          <a:p>
            <a:pPr lvl="2"/>
            <a:r>
              <a:rPr lang="en-US" dirty="0" smtClean="0"/>
              <a:t>13% to Washington, </a:t>
            </a:r>
            <a:r>
              <a:rPr lang="en-US" dirty="0"/>
              <a:t>D</a:t>
            </a:r>
            <a:r>
              <a:rPr lang="en-US" dirty="0" smtClean="0"/>
              <a:t>.C.</a:t>
            </a:r>
          </a:p>
          <a:p>
            <a:pPr lvl="2"/>
            <a:r>
              <a:rPr lang="en-US" dirty="0" smtClean="0"/>
              <a:t>10% to Northern Virginia</a:t>
            </a:r>
          </a:p>
          <a:p>
            <a:pPr lvl="2"/>
            <a:r>
              <a:rPr lang="en-US" dirty="0" smtClean="0"/>
              <a:t>9% to Silver Spring</a:t>
            </a:r>
          </a:p>
          <a:p>
            <a:pPr lvl="2"/>
            <a:r>
              <a:rPr lang="en-US" dirty="0" smtClean="0"/>
              <a:t>7% to Bethesda</a:t>
            </a:r>
          </a:p>
          <a:p>
            <a:pPr lvl="0"/>
            <a:endParaRPr lang="en-US" dirty="0" smtClean="0"/>
          </a:p>
          <a:p>
            <a:pPr lvl="0"/>
            <a:r>
              <a:rPr lang="en-US" b="1" dirty="0" smtClean="0"/>
              <a:t>Result:  </a:t>
            </a:r>
            <a:r>
              <a:rPr lang="en-US" dirty="0" smtClean="0"/>
              <a:t>Most drivers </a:t>
            </a:r>
            <a:r>
              <a:rPr lang="en-US" u="sng" dirty="0" smtClean="0"/>
              <a:t>do not see value in taking the ICC</a:t>
            </a:r>
            <a:r>
              <a:rPr lang="en-US" dirty="0" smtClean="0"/>
              <a:t> (either because the cost of the toll outweighs benefit of time savings, or no time savings exists)</a:t>
            </a:r>
            <a:endParaRPr lang="en-US" dirty="0"/>
          </a:p>
        </p:txBody>
      </p:sp>
    </p:spTree>
    <p:extLst>
      <p:ext uri="{BB962C8B-B14F-4D97-AF65-F5344CB8AC3E}">
        <p14:creationId xmlns:p14="http://schemas.microsoft.com/office/powerpoint/2010/main" xmlns="" val="669511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Part IV: Destinations</a:t>
            </a:r>
            <a:endParaRPr lang="en-US" dirty="0"/>
          </a:p>
        </p:txBody>
      </p:sp>
      <p:sp>
        <p:nvSpPr>
          <p:cNvPr id="3" name="Content Placeholder 2"/>
          <p:cNvSpPr>
            <a:spLocks noGrp="1"/>
          </p:cNvSpPr>
          <p:nvPr>
            <p:ph idx="1"/>
          </p:nvPr>
        </p:nvSpPr>
        <p:spPr/>
        <p:txBody>
          <a:bodyPr>
            <a:normAutofit fontScale="85000" lnSpcReduction="20000"/>
          </a:bodyPr>
          <a:lstStyle/>
          <a:p>
            <a:pPr lvl="0"/>
            <a:r>
              <a:rPr lang="en-US" b="1" dirty="0" smtClean="0"/>
              <a:t>Question: </a:t>
            </a:r>
            <a:r>
              <a:rPr lang="en-US" dirty="0" smtClean="0"/>
              <a:t>For those that work outside the home, where is their ultimate destination?</a:t>
            </a:r>
          </a:p>
          <a:p>
            <a:pPr marL="402336" lvl="1" indent="0">
              <a:buNone/>
            </a:pPr>
            <a:endParaRPr lang="en-US" dirty="0" smtClean="0"/>
          </a:p>
          <a:p>
            <a:pPr lvl="1"/>
            <a:r>
              <a:rPr lang="en-US" b="1" dirty="0"/>
              <a:t>19.8%</a:t>
            </a:r>
            <a:r>
              <a:rPr lang="en-US" dirty="0"/>
              <a:t> commute to Washington, D.C.</a:t>
            </a:r>
            <a:endParaRPr lang="en-US" sz="2200" dirty="0"/>
          </a:p>
          <a:p>
            <a:pPr lvl="1"/>
            <a:r>
              <a:rPr lang="en-US" b="1" dirty="0"/>
              <a:t>17.4%</a:t>
            </a:r>
            <a:r>
              <a:rPr lang="en-US" dirty="0"/>
              <a:t> commute to Rockville</a:t>
            </a:r>
            <a:endParaRPr lang="en-US" sz="2200" dirty="0"/>
          </a:p>
          <a:p>
            <a:pPr lvl="1"/>
            <a:r>
              <a:rPr lang="en-US" b="1" dirty="0"/>
              <a:t>11.6%</a:t>
            </a:r>
            <a:r>
              <a:rPr lang="en-US" dirty="0"/>
              <a:t> commute to Silver Spring</a:t>
            </a:r>
            <a:endParaRPr lang="en-US" sz="2200" dirty="0"/>
          </a:p>
          <a:p>
            <a:pPr lvl="1"/>
            <a:r>
              <a:rPr lang="en-US" b="1" dirty="0"/>
              <a:t>10.1%</a:t>
            </a:r>
            <a:r>
              <a:rPr lang="en-US" dirty="0"/>
              <a:t> commute to Bethesda</a:t>
            </a:r>
            <a:endParaRPr lang="en-US" sz="2200" dirty="0"/>
          </a:p>
          <a:p>
            <a:pPr lvl="1"/>
            <a:r>
              <a:rPr lang="en-US" b="1" dirty="0"/>
              <a:t>7.5%</a:t>
            </a:r>
            <a:r>
              <a:rPr lang="en-US" dirty="0"/>
              <a:t> commute to points local </a:t>
            </a:r>
            <a:r>
              <a:rPr lang="en-US" dirty="0" smtClean="0"/>
              <a:t>(GOCA boundaries)</a:t>
            </a:r>
          </a:p>
          <a:p>
            <a:pPr lvl="1"/>
            <a:r>
              <a:rPr lang="en-US" b="1" dirty="0" smtClean="0"/>
              <a:t>4.8</a:t>
            </a:r>
            <a:r>
              <a:rPr lang="en-US" b="1" dirty="0"/>
              <a:t>%</a:t>
            </a:r>
            <a:r>
              <a:rPr lang="en-US" dirty="0"/>
              <a:t> commute to Germantown/Gaithersburg</a:t>
            </a:r>
            <a:endParaRPr lang="en-US" sz="2200" dirty="0"/>
          </a:p>
          <a:p>
            <a:pPr lvl="1"/>
            <a:r>
              <a:rPr lang="en-US" b="1" dirty="0"/>
              <a:t>4.8%</a:t>
            </a:r>
            <a:r>
              <a:rPr lang="en-US" dirty="0"/>
              <a:t> commute to Columbia/BWI/Baltimore</a:t>
            </a:r>
            <a:endParaRPr lang="en-US" sz="2200" dirty="0"/>
          </a:p>
          <a:p>
            <a:pPr marL="109728" lvl="0" indent="0">
              <a:buNone/>
            </a:pPr>
            <a:endParaRPr lang="en-US" dirty="0" smtClean="0"/>
          </a:p>
          <a:p>
            <a:pPr lvl="0"/>
            <a:r>
              <a:rPr lang="en-US" b="1" dirty="0" smtClean="0"/>
              <a:t>Result:  </a:t>
            </a:r>
            <a:r>
              <a:rPr lang="en-US" u="sng" dirty="0" smtClean="0"/>
              <a:t>Almost all</a:t>
            </a:r>
            <a:r>
              <a:rPr lang="en-US" dirty="0" smtClean="0"/>
              <a:t> Olney residents commute to Washington, D.C. or to points within the County.</a:t>
            </a:r>
            <a:endParaRPr lang="en-US" dirty="0"/>
          </a:p>
        </p:txBody>
      </p:sp>
    </p:spTree>
    <p:extLst>
      <p:ext uri="{BB962C8B-B14F-4D97-AF65-F5344CB8AC3E}">
        <p14:creationId xmlns:p14="http://schemas.microsoft.com/office/powerpoint/2010/main" xmlns="" val="25576871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Part IV: Destinations</a:t>
            </a:r>
            <a:endParaRPr lang="en-US" dirty="0"/>
          </a:p>
        </p:txBody>
      </p:sp>
      <p:sp>
        <p:nvSpPr>
          <p:cNvPr id="3" name="Content Placeholder 2"/>
          <p:cNvSpPr>
            <a:spLocks noGrp="1"/>
          </p:cNvSpPr>
          <p:nvPr>
            <p:ph idx="1"/>
          </p:nvPr>
        </p:nvSpPr>
        <p:spPr>
          <a:xfrm>
            <a:off x="457200" y="2249424"/>
            <a:ext cx="8229600" cy="4608576"/>
          </a:xfrm>
        </p:spPr>
        <p:txBody>
          <a:bodyPr>
            <a:normAutofit fontScale="85000" lnSpcReduction="20000"/>
          </a:bodyPr>
          <a:lstStyle/>
          <a:p>
            <a:pPr lvl="0"/>
            <a:r>
              <a:rPr lang="en-US" b="1" dirty="0" smtClean="0"/>
              <a:t>Question: </a:t>
            </a:r>
            <a:r>
              <a:rPr lang="en-US" dirty="0" smtClean="0"/>
              <a:t>For the top commuting destinations discussed in the previous slide, how are Olney residents getting there?</a:t>
            </a:r>
          </a:p>
          <a:p>
            <a:pPr marL="402336" lvl="1" indent="0">
              <a:buNone/>
            </a:pPr>
            <a:endParaRPr lang="en-US" dirty="0" smtClean="0"/>
          </a:p>
          <a:p>
            <a:pPr lvl="1"/>
            <a:r>
              <a:rPr lang="en-US" b="1" dirty="0"/>
              <a:t>Washington, D.C.: </a:t>
            </a:r>
            <a:r>
              <a:rPr lang="en-US" dirty="0"/>
              <a:t> 44% drive, 56% use public transit (almost exclusively metro rail)</a:t>
            </a:r>
            <a:endParaRPr lang="en-US" sz="2200" dirty="0"/>
          </a:p>
          <a:p>
            <a:pPr lvl="1"/>
            <a:r>
              <a:rPr lang="en-US" b="1" dirty="0"/>
              <a:t>Rockville: </a:t>
            </a:r>
            <a:r>
              <a:rPr lang="en-US" dirty="0"/>
              <a:t>98% drive; 2% use public transit</a:t>
            </a:r>
            <a:endParaRPr lang="en-US" sz="2200" dirty="0"/>
          </a:p>
          <a:p>
            <a:pPr lvl="1"/>
            <a:r>
              <a:rPr lang="en-US" b="1" dirty="0"/>
              <a:t>Silver Spring: </a:t>
            </a:r>
            <a:r>
              <a:rPr lang="en-US" dirty="0"/>
              <a:t>92% drive; 8% use public transit</a:t>
            </a:r>
            <a:endParaRPr lang="en-US" sz="2200" dirty="0"/>
          </a:p>
          <a:p>
            <a:pPr lvl="1"/>
            <a:r>
              <a:rPr lang="en-US" b="1" dirty="0"/>
              <a:t>Bethesda: </a:t>
            </a:r>
            <a:r>
              <a:rPr lang="en-US" dirty="0"/>
              <a:t>97% drive, 3% use public transit</a:t>
            </a:r>
            <a:endParaRPr lang="en-US" sz="2200" dirty="0"/>
          </a:p>
          <a:p>
            <a:pPr marL="109728" lvl="0" indent="0">
              <a:buNone/>
            </a:pPr>
            <a:endParaRPr lang="en-US" dirty="0" smtClean="0"/>
          </a:p>
          <a:p>
            <a:pPr lvl="0"/>
            <a:r>
              <a:rPr lang="en-US" b="1" dirty="0" smtClean="0"/>
              <a:t>Result:  </a:t>
            </a:r>
            <a:r>
              <a:rPr lang="en-US" dirty="0" smtClean="0"/>
              <a:t>There is a </a:t>
            </a:r>
            <a:r>
              <a:rPr lang="en-US" u="sng" dirty="0" smtClean="0"/>
              <a:t>notable split in commuting patterns </a:t>
            </a:r>
            <a:r>
              <a:rPr lang="en-US" dirty="0" smtClean="0"/>
              <a:t>between Washington, D.C. and Montgomery County destinations.  Intra-county commuters do not see value in public transportation (likely reasons: no cost savings; no time savings; reduced travel flexibility).</a:t>
            </a:r>
            <a:endParaRPr lang="en-US" dirty="0"/>
          </a:p>
        </p:txBody>
      </p:sp>
    </p:spTree>
    <p:extLst>
      <p:ext uri="{BB962C8B-B14F-4D97-AF65-F5344CB8AC3E}">
        <p14:creationId xmlns:p14="http://schemas.microsoft.com/office/powerpoint/2010/main" xmlns="" val="24511599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Part IV: Destinations</a:t>
            </a:r>
            <a:endParaRPr lang="en-US" dirty="0"/>
          </a:p>
        </p:txBody>
      </p:sp>
      <p:sp>
        <p:nvSpPr>
          <p:cNvPr id="3" name="Content Placeholder 2"/>
          <p:cNvSpPr>
            <a:spLocks noGrp="1"/>
          </p:cNvSpPr>
          <p:nvPr>
            <p:ph idx="1"/>
          </p:nvPr>
        </p:nvSpPr>
        <p:spPr>
          <a:xfrm>
            <a:off x="457200" y="2249424"/>
            <a:ext cx="8686800" cy="4608576"/>
          </a:xfrm>
        </p:spPr>
        <p:txBody>
          <a:bodyPr>
            <a:noAutofit/>
          </a:bodyPr>
          <a:lstStyle/>
          <a:p>
            <a:pPr lvl="0"/>
            <a:r>
              <a:rPr lang="en-US" sz="1900" b="1" dirty="0" smtClean="0"/>
              <a:t>Question: </a:t>
            </a:r>
            <a:r>
              <a:rPr lang="en-US" sz="1900" dirty="0" smtClean="0"/>
              <a:t>For Olney residents that specifically drive to work, where are they going?</a:t>
            </a:r>
          </a:p>
          <a:p>
            <a:pPr marL="667512" lvl="2" indent="0">
              <a:buNone/>
            </a:pPr>
            <a:endParaRPr lang="en-US" sz="1900" dirty="0" smtClean="0"/>
          </a:p>
          <a:p>
            <a:pPr lvl="1"/>
            <a:r>
              <a:rPr lang="en-US" sz="1900" b="1" dirty="0"/>
              <a:t>20%</a:t>
            </a:r>
            <a:r>
              <a:rPr lang="en-US" sz="1900" dirty="0"/>
              <a:t> drive to Rockville</a:t>
            </a:r>
          </a:p>
          <a:p>
            <a:pPr lvl="1"/>
            <a:r>
              <a:rPr lang="en-US" sz="1900" b="1" dirty="0"/>
              <a:t>13%</a:t>
            </a:r>
            <a:r>
              <a:rPr lang="en-US" sz="1900" dirty="0"/>
              <a:t> drive to Silver Spring</a:t>
            </a:r>
          </a:p>
          <a:p>
            <a:pPr lvl="1"/>
            <a:r>
              <a:rPr lang="en-US" sz="1900" b="1" dirty="0"/>
              <a:t>12%</a:t>
            </a:r>
            <a:r>
              <a:rPr lang="en-US" sz="1900" dirty="0"/>
              <a:t> drive to Bethesda</a:t>
            </a:r>
            <a:r>
              <a:rPr lang="en-US" sz="1900" b="1" dirty="0"/>
              <a:t> </a:t>
            </a:r>
            <a:endParaRPr lang="en-US" sz="1900" dirty="0"/>
          </a:p>
          <a:p>
            <a:pPr lvl="1"/>
            <a:r>
              <a:rPr lang="en-US" sz="1900" b="1" dirty="0"/>
              <a:t>9% </a:t>
            </a:r>
            <a:r>
              <a:rPr lang="en-US" sz="1900" dirty="0"/>
              <a:t>drive to Washington, D.C.</a:t>
            </a:r>
          </a:p>
          <a:p>
            <a:pPr lvl="1"/>
            <a:r>
              <a:rPr lang="en-US" sz="1900" b="1" dirty="0"/>
              <a:t>9%</a:t>
            </a:r>
            <a:r>
              <a:rPr lang="en-US" sz="1900" dirty="0"/>
              <a:t> drive to Local</a:t>
            </a:r>
          </a:p>
          <a:p>
            <a:pPr lvl="1"/>
            <a:r>
              <a:rPr lang="en-US" sz="1900" b="1" dirty="0"/>
              <a:t>6%</a:t>
            </a:r>
            <a:r>
              <a:rPr lang="en-US" sz="1900" dirty="0"/>
              <a:t> drive to Gaithersburg/Germantown</a:t>
            </a:r>
          </a:p>
          <a:p>
            <a:pPr lvl="1"/>
            <a:r>
              <a:rPr lang="en-US" sz="1900" b="1" dirty="0"/>
              <a:t>5%</a:t>
            </a:r>
            <a:r>
              <a:rPr lang="en-US" sz="1900" dirty="0"/>
              <a:t> drive to Northern VA</a:t>
            </a:r>
          </a:p>
          <a:p>
            <a:pPr marL="109728" lvl="0" indent="0">
              <a:buNone/>
            </a:pPr>
            <a:endParaRPr lang="en-US" sz="1900" dirty="0" smtClean="0"/>
          </a:p>
          <a:p>
            <a:pPr lvl="0"/>
            <a:r>
              <a:rPr lang="en-US" sz="1900" b="1" dirty="0" smtClean="0"/>
              <a:t>Result:  </a:t>
            </a:r>
            <a:r>
              <a:rPr lang="en-US" sz="1900" dirty="0" smtClean="0"/>
              <a:t>Drivers commute heavily toward points South and West, but few cross the D.C. border.  The majority of commuters </a:t>
            </a:r>
            <a:r>
              <a:rPr lang="en-US" sz="1900" u="sng" dirty="0" smtClean="0"/>
              <a:t>do not</a:t>
            </a:r>
            <a:r>
              <a:rPr lang="en-US" sz="1900" dirty="0" smtClean="0"/>
              <a:t> travel exclusively North-South (Georgia Ave.)</a:t>
            </a:r>
            <a:endParaRPr lang="en-US" sz="1900" dirty="0"/>
          </a:p>
        </p:txBody>
      </p:sp>
    </p:spTree>
    <p:extLst>
      <p:ext uri="{BB962C8B-B14F-4D97-AF65-F5344CB8AC3E}">
        <p14:creationId xmlns:p14="http://schemas.microsoft.com/office/powerpoint/2010/main" xmlns="" val="41219677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Part IV: Destinations</a:t>
            </a:r>
            <a:endParaRPr lang="en-US" dirty="0"/>
          </a:p>
        </p:txBody>
      </p:sp>
      <p:sp>
        <p:nvSpPr>
          <p:cNvPr id="3" name="Content Placeholder 2"/>
          <p:cNvSpPr>
            <a:spLocks noGrp="1"/>
          </p:cNvSpPr>
          <p:nvPr>
            <p:ph idx="1"/>
          </p:nvPr>
        </p:nvSpPr>
        <p:spPr>
          <a:xfrm>
            <a:off x="457200" y="2249424"/>
            <a:ext cx="8686800" cy="4608576"/>
          </a:xfrm>
        </p:spPr>
        <p:txBody>
          <a:bodyPr>
            <a:noAutofit/>
          </a:bodyPr>
          <a:lstStyle/>
          <a:p>
            <a:pPr lvl="0"/>
            <a:r>
              <a:rPr lang="en-US" sz="1800" b="1" dirty="0" smtClean="0"/>
              <a:t>Question: </a:t>
            </a:r>
            <a:r>
              <a:rPr lang="en-US" sz="1800" dirty="0" smtClean="0"/>
              <a:t>How long does it take to get to work, and where is work?</a:t>
            </a:r>
          </a:p>
          <a:p>
            <a:pPr marL="667512" lvl="2" indent="0">
              <a:buNone/>
            </a:pPr>
            <a:endParaRPr lang="en-US" sz="1800" dirty="0" smtClean="0"/>
          </a:p>
          <a:p>
            <a:pPr lvl="1"/>
            <a:r>
              <a:rPr lang="en-US" sz="1800" dirty="0"/>
              <a:t>10 minutes or less (</a:t>
            </a:r>
            <a:r>
              <a:rPr lang="en-US" sz="1800" b="1" dirty="0"/>
              <a:t>8%</a:t>
            </a:r>
            <a:r>
              <a:rPr lang="en-US" sz="1800" dirty="0"/>
              <a:t>) | Local</a:t>
            </a:r>
          </a:p>
          <a:p>
            <a:pPr lvl="1"/>
            <a:r>
              <a:rPr lang="en-US" sz="1800" dirty="0"/>
              <a:t>20 minutes (</a:t>
            </a:r>
            <a:r>
              <a:rPr lang="en-US" sz="1800" b="1" dirty="0"/>
              <a:t>13%</a:t>
            </a:r>
            <a:r>
              <a:rPr lang="en-US" sz="1800" dirty="0"/>
              <a:t>) | Local, Rockville, Silver Spring</a:t>
            </a:r>
          </a:p>
          <a:p>
            <a:pPr lvl="1"/>
            <a:r>
              <a:rPr lang="en-US" sz="1800" dirty="0"/>
              <a:t>30 minutes (</a:t>
            </a:r>
            <a:r>
              <a:rPr lang="en-US" sz="1800" b="1" dirty="0"/>
              <a:t>26%</a:t>
            </a:r>
            <a:r>
              <a:rPr lang="en-US" sz="1800" dirty="0"/>
              <a:t>) | Bethesda, Rockville, Silver Spring, </a:t>
            </a:r>
            <a:r>
              <a:rPr lang="en-US" sz="1800" dirty="0" err="1" smtClean="0"/>
              <a:t>G’town</a:t>
            </a:r>
            <a:r>
              <a:rPr lang="en-US" sz="1800" dirty="0" smtClean="0"/>
              <a:t>/</a:t>
            </a:r>
            <a:r>
              <a:rPr lang="en-US" sz="1800" dirty="0" err="1" smtClean="0"/>
              <a:t>G’burg</a:t>
            </a:r>
            <a:endParaRPr lang="en-US" sz="1800" dirty="0"/>
          </a:p>
          <a:p>
            <a:pPr lvl="1"/>
            <a:r>
              <a:rPr lang="en-US" sz="1800" dirty="0"/>
              <a:t>40 minutes (</a:t>
            </a:r>
            <a:r>
              <a:rPr lang="en-US" sz="1800" b="1" dirty="0"/>
              <a:t>14%</a:t>
            </a:r>
            <a:r>
              <a:rPr lang="en-US" sz="1800" dirty="0"/>
              <a:t>) | Bethesda, Silver Spring, Greenbelt</a:t>
            </a:r>
          </a:p>
          <a:p>
            <a:pPr lvl="1"/>
            <a:r>
              <a:rPr lang="en-US" sz="1800" dirty="0"/>
              <a:t>50 minutes (</a:t>
            </a:r>
            <a:r>
              <a:rPr lang="en-US" sz="1800" b="1" dirty="0"/>
              <a:t>14%</a:t>
            </a:r>
            <a:r>
              <a:rPr lang="en-US" sz="1800" dirty="0"/>
              <a:t>) | Bethesda, Washington, Northern VA</a:t>
            </a:r>
          </a:p>
          <a:p>
            <a:pPr lvl="1"/>
            <a:r>
              <a:rPr lang="en-US" sz="1800" dirty="0"/>
              <a:t>60 minutes or longer (</a:t>
            </a:r>
            <a:r>
              <a:rPr lang="en-US" sz="1800" b="1" dirty="0"/>
              <a:t>21%</a:t>
            </a:r>
            <a:r>
              <a:rPr lang="en-US" sz="1800" dirty="0"/>
              <a:t>) | Washington, Northern VA</a:t>
            </a:r>
          </a:p>
          <a:p>
            <a:pPr marL="109728" lvl="0" indent="0">
              <a:buNone/>
            </a:pPr>
            <a:endParaRPr lang="en-US" sz="1800" dirty="0" smtClean="0"/>
          </a:p>
          <a:p>
            <a:pPr lvl="0"/>
            <a:r>
              <a:rPr lang="en-US" sz="1800" b="1" dirty="0" smtClean="0"/>
              <a:t>Result:  </a:t>
            </a:r>
            <a:r>
              <a:rPr lang="en-US" sz="1800" dirty="0" smtClean="0"/>
              <a:t>Commute times are evenly distributed, and vary as would be expected (furthest destinations take longest time).  Top destinations (Rockville, Bethesda, Silver Spring) all take about 20-30 minutes.  Since most commuters drive, public transportation would almost certainly add delay to the commute time, based on existing schedules/modes of transportation.</a:t>
            </a:r>
            <a:endParaRPr lang="en-US" sz="1800" dirty="0"/>
          </a:p>
        </p:txBody>
      </p:sp>
    </p:spTree>
    <p:extLst>
      <p:ext uri="{BB962C8B-B14F-4D97-AF65-F5344CB8AC3E}">
        <p14:creationId xmlns:p14="http://schemas.microsoft.com/office/powerpoint/2010/main" xmlns="" val="13591198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Part IV: Destinations</a:t>
            </a:r>
            <a:endParaRPr lang="en-US" dirty="0"/>
          </a:p>
        </p:txBody>
      </p:sp>
      <p:sp>
        <p:nvSpPr>
          <p:cNvPr id="3" name="Content Placeholder 2"/>
          <p:cNvSpPr>
            <a:spLocks noGrp="1"/>
          </p:cNvSpPr>
          <p:nvPr>
            <p:ph idx="1"/>
          </p:nvPr>
        </p:nvSpPr>
        <p:spPr>
          <a:xfrm>
            <a:off x="457200" y="2249424"/>
            <a:ext cx="8686800" cy="4608576"/>
          </a:xfrm>
        </p:spPr>
        <p:txBody>
          <a:bodyPr>
            <a:noAutofit/>
          </a:bodyPr>
          <a:lstStyle/>
          <a:p>
            <a:pPr lvl="0"/>
            <a:r>
              <a:rPr lang="en-US" sz="1800" b="1" dirty="0" smtClean="0"/>
              <a:t>Question: </a:t>
            </a:r>
            <a:r>
              <a:rPr lang="en-US" sz="1800" dirty="0" smtClean="0"/>
              <a:t>How long does it take to get home from work, and where is work?</a:t>
            </a:r>
          </a:p>
          <a:p>
            <a:pPr marL="667512" lvl="2" indent="0">
              <a:buNone/>
            </a:pPr>
            <a:endParaRPr lang="en-US" sz="1800" dirty="0" smtClean="0"/>
          </a:p>
          <a:p>
            <a:pPr lvl="1"/>
            <a:r>
              <a:rPr lang="en-US" sz="1800" dirty="0"/>
              <a:t>10 minutes or less (</a:t>
            </a:r>
            <a:r>
              <a:rPr lang="en-US" sz="1800" b="1" dirty="0"/>
              <a:t>7%</a:t>
            </a:r>
            <a:r>
              <a:rPr lang="en-US" sz="1800" dirty="0"/>
              <a:t>) | Local</a:t>
            </a:r>
          </a:p>
          <a:p>
            <a:pPr lvl="1"/>
            <a:r>
              <a:rPr lang="en-US" sz="1800" dirty="0"/>
              <a:t>20 minutes (</a:t>
            </a:r>
            <a:r>
              <a:rPr lang="en-US" sz="1800" b="1" dirty="0"/>
              <a:t>12%</a:t>
            </a:r>
            <a:r>
              <a:rPr lang="en-US" sz="1800" dirty="0"/>
              <a:t>) | Local, Rockville, Silver Spring</a:t>
            </a:r>
          </a:p>
          <a:p>
            <a:pPr lvl="1"/>
            <a:r>
              <a:rPr lang="en-US" sz="1800" dirty="0"/>
              <a:t>30 minutes (</a:t>
            </a:r>
            <a:r>
              <a:rPr lang="en-US" sz="1800" b="1" dirty="0"/>
              <a:t>23%</a:t>
            </a:r>
            <a:r>
              <a:rPr lang="en-US" sz="1800" dirty="0"/>
              <a:t>) | Bethesda, Rockville, Silver Spring, </a:t>
            </a:r>
            <a:r>
              <a:rPr lang="en-US" sz="1800" dirty="0" err="1" smtClean="0"/>
              <a:t>G’town</a:t>
            </a:r>
            <a:r>
              <a:rPr lang="en-US" sz="1800" dirty="0" smtClean="0"/>
              <a:t>/</a:t>
            </a:r>
            <a:r>
              <a:rPr lang="en-US" sz="1800" dirty="0" err="1" smtClean="0"/>
              <a:t>G’burg</a:t>
            </a:r>
            <a:endParaRPr lang="en-US" sz="1800" dirty="0"/>
          </a:p>
          <a:p>
            <a:pPr lvl="1"/>
            <a:r>
              <a:rPr lang="en-US" sz="1800" dirty="0"/>
              <a:t>40 minutes (</a:t>
            </a:r>
            <a:r>
              <a:rPr lang="en-US" sz="1800" b="1" dirty="0"/>
              <a:t>16%</a:t>
            </a:r>
            <a:r>
              <a:rPr lang="en-US" sz="1800" dirty="0"/>
              <a:t>) | Bethesda, Rockville, Silver Spring</a:t>
            </a:r>
          </a:p>
          <a:p>
            <a:pPr lvl="1"/>
            <a:r>
              <a:rPr lang="en-US" sz="1800" dirty="0"/>
              <a:t>50 minutes (</a:t>
            </a:r>
            <a:r>
              <a:rPr lang="en-US" sz="1800" b="1" dirty="0"/>
              <a:t>11%</a:t>
            </a:r>
            <a:r>
              <a:rPr lang="en-US" sz="1800" dirty="0"/>
              <a:t>) | Bethesda, Washington</a:t>
            </a:r>
          </a:p>
          <a:p>
            <a:pPr lvl="1"/>
            <a:r>
              <a:rPr lang="en-US" sz="1800" dirty="0"/>
              <a:t>60 minutes or longer (</a:t>
            </a:r>
            <a:r>
              <a:rPr lang="en-US" sz="1800" b="1" dirty="0"/>
              <a:t>31%</a:t>
            </a:r>
            <a:r>
              <a:rPr lang="en-US" sz="1800" dirty="0"/>
              <a:t>) | Washington, Bethesda, Northern VA</a:t>
            </a:r>
          </a:p>
          <a:p>
            <a:pPr marL="109728" lvl="0" indent="0">
              <a:buNone/>
            </a:pPr>
            <a:endParaRPr lang="en-US" sz="1800" dirty="0" smtClean="0"/>
          </a:p>
          <a:p>
            <a:pPr lvl="0"/>
            <a:r>
              <a:rPr lang="en-US" sz="1800" b="1" dirty="0" smtClean="0"/>
              <a:t>Result:  </a:t>
            </a:r>
            <a:r>
              <a:rPr lang="en-US" sz="1800" dirty="0" smtClean="0"/>
              <a:t>Same as above.  Commute times home are slightly longer than commute times to work, demonstrating less flexibility in evening departure times than morning arrival times.</a:t>
            </a:r>
            <a:endParaRPr lang="en-US" sz="1800" dirty="0"/>
          </a:p>
        </p:txBody>
      </p:sp>
    </p:spTree>
    <p:extLst>
      <p:ext uri="{BB962C8B-B14F-4D97-AF65-F5344CB8AC3E}">
        <p14:creationId xmlns:p14="http://schemas.microsoft.com/office/powerpoint/2010/main" xmlns="" val="15430092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Goals</a:t>
            </a:r>
            <a:endParaRPr lang="en-US" dirty="0"/>
          </a:p>
        </p:txBody>
      </p:sp>
      <p:sp>
        <p:nvSpPr>
          <p:cNvPr id="3" name="Content Placeholder 2"/>
          <p:cNvSpPr>
            <a:spLocks noGrp="1"/>
          </p:cNvSpPr>
          <p:nvPr>
            <p:ph idx="1"/>
          </p:nvPr>
        </p:nvSpPr>
        <p:spPr/>
        <p:txBody>
          <a:bodyPr/>
          <a:lstStyle/>
          <a:p>
            <a:pPr lvl="0"/>
            <a:r>
              <a:rPr lang="en-US" dirty="0"/>
              <a:t>Obtain actionable data regarding Greater Olney commuter patterns</a:t>
            </a:r>
          </a:p>
          <a:p>
            <a:pPr lvl="0"/>
            <a:r>
              <a:rPr lang="en-US" dirty="0"/>
              <a:t>Identify key trends and common responses to commuting methods and routes</a:t>
            </a:r>
          </a:p>
          <a:p>
            <a:pPr lvl="0"/>
            <a:r>
              <a:rPr lang="en-US" dirty="0"/>
              <a:t>Determine short-term and long-term opportunities to reduce congestion through roadway improvements and public transit alternatives</a:t>
            </a:r>
          </a:p>
        </p:txBody>
      </p:sp>
    </p:spTree>
    <p:extLst>
      <p:ext uri="{BB962C8B-B14F-4D97-AF65-F5344CB8AC3E}">
        <p14:creationId xmlns:p14="http://schemas.microsoft.com/office/powerpoint/2010/main" xmlns="" val="23444098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Participant Comments</a:t>
            </a:r>
            <a:endParaRPr lang="en-US" dirty="0"/>
          </a:p>
        </p:txBody>
      </p:sp>
      <p:sp>
        <p:nvSpPr>
          <p:cNvPr id="3" name="Content Placeholder 2"/>
          <p:cNvSpPr>
            <a:spLocks noGrp="1"/>
          </p:cNvSpPr>
          <p:nvPr>
            <p:ph idx="1"/>
          </p:nvPr>
        </p:nvSpPr>
        <p:spPr>
          <a:xfrm>
            <a:off x="457200" y="2133600"/>
            <a:ext cx="8686800" cy="4724400"/>
          </a:xfrm>
        </p:spPr>
        <p:txBody>
          <a:bodyPr>
            <a:noAutofit/>
          </a:bodyPr>
          <a:lstStyle/>
          <a:p>
            <a:pPr marL="109728" lvl="0" indent="0">
              <a:buNone/>
            </a:pPr>
            <a:r>
              <a:rPr lang="en-US" sz="2000" dirty="0" smtClean="0"/>
              <a:t>The survey contained an “open comments” box, intended to help the Transportation Committee identify other data points for consideration for the next survey that may not be captured in the limited discussion above.</a:t>
            </a:r>
          </a:p>
          <a:p>
            <a:pPr marL="667512" lvl="2" indent="0">
              <a:buNone/>
            </a:pPr>
            <a:endParaRPr lang="en-US" sz="2000" dirty="0" smtClean="0"/>
          </a:p>
          <a:p>
            <a:pPr lvl="0"/>
            <a:r>
              <a:rPr lang="en-US" sz="2000" dirty="0"/>
              <a:t>151 out of 465 left </a:t>
            </a:r>
            <a:r>
              <a:rPr lang="en-US" sz="2000" dirty="0" smtClean="0"/>
              <a:t>comments</a:t>
            </a:r>
          </a:p>
          <a:p>
            <a:pPr marL="109728" lvl="0" indent="0">
              <a:buNone/>
            </a:pPr>
            <a:endParaRPr lang="en-US" sz="2000" dirty="0"/>
          </a:p>
          <a:p>
            <a:pPr lvl="0"/>
            <a:r>
              <a:rPr lang="en-US" sz="2000" dirty="0"/>
              <a:t>Majority of comments pertain to ICC or </a:t>
            </a:r>
            <a:r>
              <a:rPr lang="en-US" sz="2000" dirty="0" smtClean="0"/>
              <a:t>BRT</a:t>
            </a:r>
          </a:p>
          <a:p>
            <a:pPr marL="109728" lvl="0" indent="0">
              <a:buNone/>
            </a:pPr>
            <a:endParaRPr lang="en-US" sz="2000" dirty="0"/>
          </a:p>
          <a:p>
            <a:pPr lvl="0"/>
            <a:r>
              <a:rPr lang="en-US" sz="2000" dirty="0"/>
              <a:t>Comments split </a:t>
            </a:r>
            <a:r>
              <a:rPr lang="en-US" sz="2000" dirty="0" smtClean="0"/>
              <a:t>evenly between pro/anti-ICC</a:t>
            </a:r>
          </a:p>
          <a:p>
            <a:pPr marL="109728" lvl="0" indent="0">
              <a:buNone/>
            </a:pPr>
            <a:endParaRPr lang="en-US" sz="2000" dirty="0"/>
          </a:p>
          <a:p>
            <a:pPr lvl="0"/>
            <a:r>
              <a:rPr lang="en-US" sz="2000" dirty="0"/>
              <a:t>BRT comments overwhelmingly </a:t>
            </a:r>
            <a:r>
              <a:rPr lang="en-US" sz="2000" dirty="0" smtClean="0"/>
              <a:t>negative</a:t>
            </a:r>
          </a:p>
          <a:p>
            <a:pPr marL="109728" lvl="0" indent="0">
              <a:buNone/>
            </a:pPr>
            <a:endParaRPr lang="en-US" sz="2000" dirty="0"/>
          </a:p>
          <a:p>
            <a:pPr lvl="0"/>
            <a:r>
              <a:rPr lang="en-US" sz="2000" dirty="0"/>
              <a:t>Additional comments related to need for signal timing correction, more reliable public transportation, and additional bike </a:t>
            </a:r>
            <a:r>
              <a:rPr lang="en-US" sz="2000" dirty="0" smtClean="0"/>
              <a:t>infrastructure</a:t>
            </a:r>
            <a:endParaRPr lang="en-US" sz="2000" dirty="0"/>
          </a:p>
        </p:txBody>
      </p:sp>
    </p:spTree>
    <p:extLst>
      <p:ext uri="{BB962C8B-B14F-4D97-AF65-F5344CB8AC3E}">
        <p14:creationId xmlns:p14="http://schemas.microsoft.com/office/powerpoint/2010/main" xmlns="" val="13693421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Conclusions</a:t>
            </a:r>
            <a:endParaRPr lang="en-US" dirty="0"/>
          </a:p>
        </p:txBody>
      </p:sp>
      <p:sp>
        <p:nvSpPr>
          <p:cNvPr id="3" name="Content Placeholder 2"/>
          <p:cNvSpPr>
            <a:spLocks noGrp="1"/>
          </p:cNvSpPr>
          <p:nvPr>
            <p:ph idx="1"/>
          </p:nvPr>
        </p:nvSpPr>
        <p:spPr>
          <a:xfrm>
            <a:off x="457200" y="2133600"/>
            <a:ext cx="8686800" cy="4724400"/>
          </a:xfrm>
        </p:spPr>
        <p:txBody>
          <a:bodyPr>
            <a:noAutofit/>
          </a:bodyPr>
          <a:lstStyle/>
          <a:p>
            <a:pPr lvl="0"/>
            <a:r>
              <a:rPr lang="en-US" sz="2000" b="1" dirty="0"/>
              <a:t>The overwhelming majority of Olney residents drive to work</a:t>
            </a:r>
            <a:r>
              <a:rPr lang="en-US" sz="2000" dirty="0"/>
              <a:t> (84</a:t>
            </a:r>
            <a:r>
              <a:rPr lang="en-US" sz="2000" dirty="0" smtClean="0"/>
              <a:t>%) – implies that current public transportation system is either inefficient, not cost effective, or doesn’t permit the needed degree of flexibility in one’s daily routine</a:t>
            </a:r>
          </a:p>
          <a:p>
            <a:pPr lvl="0"/>
            <a:endParaRPr lang="en-US" sz="2000" dirty="0"/>
          </a:p>
          <a:p>
            <a:pPr lvl="0"/>
            <a:r>
              <a:rPr lang="en-US" sz="2000" b="1" dirty="0"/>
              <a:t>Most drive to points within Montgomery County </a:t>
            </a:r>
            <a:r>
              <a:rPr lang="en-US" sz="2000" dirty="0"/>
              <a:t>(70%) </a:t>
            </a:r>
            <a:r>
              <a:rPr lang="en-US" sz="2000" dirty="0" smtClean="0"/>
              <a:t>– top </a:t>
            </a:r>
            <a:r>
              <a:rPr lang="en-US" sz="2000" dirty="0"/>
              <a:t>destinations are Rockville, </a:t>
            </a:r>
            <a:r>
              <a:rPr lang="en-US" sz="2000" dirty="0" smtClean="0"/>
              <a:t>Silver Spring, Bethesda </a:t>
            </a:r>
            <a:r>
              <a:rPr lang="en-US" sz="2000" dirty="0"/>
              <a:t>or points </a:t>
            </a:r>
            <a:r>
              <a:rPr lang="en-US" sz="2000" dirty="0" smtClean="0"/>
              <a:t>local</a:t>
            </a:r>
          </a:p>
          <a:p>
            <a:pPr lvl="0"/>
            <a:endParaRPr lang="en-US" sz="2000" dirty="0"/>
          </a:p>
          <a:p>
            <a:pPr lvl="0"/>
            <a:r>
              <a:rPr lang="en-US" sz="2000" dirty="0"/>
              <a:t>The overwhelming majority of Olney residents </a:t>
            </a:r>
            <a:r>
              <a:rPr lang="en-US" sz="2000" b="1" dirty="0"/>
              <a:t>that use public transit travel to DC </a:t>
            </a:r>
            <a:r>
              <a:rPr lang="en-US" sz="2000" dirty="0"/>
              <a:t>(82</a:t>
            </a:r>
            <a:r>
              <a:rPr lang="en-US" sz="2000" dirty="0" smtClean="0"/>
              <a:t>%) – for this subset of commuters, there is a cost savings, time savings, or both, versus driving.  Note, for example,  that Metrorail runs every 3-5 minutes during peak periods (red line), ensuring that “a train will always be waiting at the station.”</a:t>
            </a:r>
            <a:endParaRPr lang="en-US" sz="2000" dirty="0"/>
          </a:p>
        </p:txBody>
      </p:sp>
    </p:spTree>
    <p:extLst>
      <p:ext uri="{BB962C8B-B14F-4D97-AF65-F5344CB8AC3E}">
        <p14:creationId xmlns:p14="http://schemas.microsoft.com/office/powerpoint/2010/main" xmlns="" val="16926931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Conclusions</a:t>
            </a:r>
            <a:endParaRPr lang="en-US" dirty="0"/>
          </a:p>
        </p:txBody>
      </p:sp>
      <p:sp>
        <p:nvSpPr>
          <p:cNvPr id="3" name="Content Placeholder 2"/>
          <p:cNvSpPr>
            <a:spLocks noGrp="1"/>
          </p:cNvSpPr>
          <p:nvPr>
            <p:ph idx="1"/>
          </p:nvPr>
        </p:nvSpPr>
        <p:spPr>
          <a:xfrm>
            <a:off x="457200" y="2133600"/>
            <a:ext cx="8686800" cy="4724400"/>
          </a:xfrm>
        </p:spPr>
        <p:txBody>
          <a:bodyPr>
            <a:noAutofit/>
          </a:bodyPr>
          <a:lstStyle/>
          <a:p>
            <a:pPr lvl="0"/>
            <a:r>
              <a:rPr lang="en-US" sz="2000" b="1" dirty="0" smtClean="0"/>
              <a:t>Most Olney residents </a:t>
            </a:r>
            <a:r>
              <a:rPr lang="en-US" sz="2000" b="1" dirty="0" smtClean="0"/>
              <a:t>do </a:t>
            </a:r>
            <a:r>
              <a:rPr lang="en-US" sz="2000" b="1" dirty="0" smtClean="0"/>
              <a:t>not use the </a:t>
            </a:r>
            <a:r>
              <a:rPr lang="en-US" sz="2000" b="1" dirty="0" err="1" smtClean="0"/>
              <a:t>Intercounty</a:t>
            </a:r>
            <a:r>
              <a:rPr lang="en-US" sz="2000" b="1" dirty="0" smtClean="0"/>
              <a:t> Connector </a:t>
            </a:r>
            <a:r>
              <a:rPr lang="en-US" sz="2000" dirty="0" smtClean="0"/>
              <a:t>to get to work (22%) – likely a function of geography (Olney’s close proximity to top destinations via local, </a:t>
            </a:r>
            <a:r>
              <a:rPr lang="en-US" sz="2000" dirty="0" err="1" smtClean="0"/>
              <a:t>untolled</a:t>
            </a:r>
            <a:r>
              <a:rPr lang="en-US" sz="2000" dirty="0" smtClean="0"/>
              <a:t> roads).</a:t>
            </a:r>
          </a:p>
          <a:p>
            <a:pPr lvl="0"/>
            <a:endParaRPr lang="en-US" sz="2000" dirty="0" smtClean="0"/>
          </a:p>
          <a:p>
            <a:pPr lvl="0"/>
            <a:r>
              <a:rPr lang="en-US" sz="2000" b="1" dirty="0" smtClean="0"/>
              <a:t>Commute times are evenly distributed</a:t>
            </a:r>
            <a:r>
              <a:rPr lang="en-US" sz="2000" dirty="0" smtClean="0"/>
              <a:t>, and are similar between morning/evening rush (evening commute times slightly longer)</a:t>
            </a:r>
            <a:endParaRPr lang="en-US" sz="2000" dirty="0"/>
          </a:p>
        </p:txBody>
      </p:sp>
    </p:spTree>
    <p:extLst>
      <p:ext uri="{BB962C8B-B14F-4D97-AF65-F5344CB8AC3E}">
        <p14:creationId xmlns:p14="http://schemas.microsoft.com/office/powerpoint/2010/main" xmlns="" val="23396831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Implications</a:t>
            </a:r>
            <a:endParaRPr lang="en-US" dirty="0"/>
          </a:p>
        </p:txBody>
      </p:sp>
      <p:sp>
        <p:nvSpPr>
          <p:cNvPr id="3" name="Content Placeholder 2"/>
          <p:cNvSpPr>
            <a:spLocks noGrp="1"/>
          </p:cNvSpPr>
          <p:nvPr>
            <p:ph idx="1"/>
          </p:nvPr>
        </p:nvSpPr>
        <p:spPr>
          <a:xfrm>
            <a:off x="457200" y="2133600"/>
            <a:ext cx="8686800" cy="4724400"/>
          </a:xfrm>
        </p:spPr>
        <p:txBody>
          <a:bodyPr>
            <a:noAutofit/>
          </a:bodyPr>
          <a:lstStyle/>
          <a:p>
            <a:pPr lvl="0"/>
            <a:r>
              <a:rPr lang="en-US" sz="2000" dirty="0" smtClean="0"/>
              <a:t>Olney is uniquely positioned, geographically, to major commuter destinations, public transportation hubs, and the mid-point of the </a:t>
            </a:r>
            <a:r>
              <a:rPr lang="en-US" sz="2000" dirty="0" err="1" smtClean="0"/>
              <a:t>Intercounty</a:t>
            </a:r>
            <a:r>
              <a:rPr lang="en-US" sz="2000" dirty="0" smtClean="0"/>
              <a:t> Connector.  Nevertheless, residents still choose to drive.</a:t>
            </a:r>
          </a:p>
          <a:p>
            <a:pPr lvl="0"/>
            <a:endParaRPr lang="en-US" sz="2000" dirty="0"/>
          </a:p>
          <a:p>
            <a:pPr lvl="0"/>
            <a:r>
              <a:rPr lang="en-US" sz="2000" dirty="0" smtClean="0"/>
              <a:t>Data demonstrates that current BRT proposal may not be the most optimal solution:</a:t>
            </a:r>
          </a:p>
          <a:p>
            <a:pPr lvl="0"/>
            <a:endParaRPr lang="en-US" sz="2000" dirty="0"/>
          </a:p>
          <a:p>
            <a:pPr lvl="1"/>
            <a:r>
              <a:rPr lang="en-US" sz="1800" dirty="0" smtClean="0"/>
              <a:t>Most drivers heading to points other than BRT destination (Silver Spring – only 11.6%) – instead, to Rockville, Bethesda, Gaithersburg, Northern VA</a:t>
            </a:r>
          </a:p>
          <a:p>
            <a:pPr lvl="1"/>
            <a:endParaRPr lang="en-US" sz="1800" dirty="0"/>
          </a:p>
          <a:p>
            <a:pPr lvl="1"/>
            <a:r>
              <a:rPr lang="en-US" sz="1800" dirty="0" smtClean="0"/>
              <a:t>Those that commute thru Silver Spring, </a:t>
            </a:r>
            <a:r>
              <a:rPr lang="en-US" sz="1800" i="1" dirty="0" smtClean="0"/>
              <a:t>e.g.</a:t>
            </a:r>
            <a:r>
              <a:rPr lang="en-US" sz="1800" dirty="0" smtClean="0"/>
              <a:t>, to Washington, D.C., do so via Metrorail.  Rail commuters unlikely to add an additional mode of travel because of inherent cost (time to transfer between modes)</a:t>
            </a:r>
          </a:p>
          <a:p>
            <a:pPr lvl="0"/>
            <a:endParaRPr lang="en-US" sz="2000" dirty="0" smtClean="0"/>
          </a:p>
          <a:p>
            <a:r>
              <a:rPr lang="en-US" sz="2000" dirty="0" smtClean="0"/>
              <a:t>Not clear, therefore, that there is a “purpose and need” for BRT</a:t>
            </a:r>
            <a:endParaRPr lang="en-US" sz="2000" dirty="0"/>
          </a:p>
          <a:p>
            <a:pPr lvl="0"/>
            <a:endParaRPr lang="en-US" sz="2000" dirty="0"/>
          </a:p>
        </p:txBody>
      </p:sp>
    </p:spTree>
    <p:extLst>
      <p:ext uri="{BB962C8B-B14F-4D97-AF65-F5344CB8AC3E}">
        <p14:creationId xmlns:p14="http://schemas.microsoft.com/office/powerpoint/2010/main" xmlns="" val="40151290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Implications</a:t>
            </a:r>
            <a:endParaRPr lang="en-US" dirty="0"/>
          </a:p>
        </p:txBody>
      </p:sp>
      <p:sp>
        <p:nvSpPr>
          <p:cNvPr id="3" name="Content Placeholder 2"/>
          <p:cNvSpPr>
            <a:spLocks noGrp="1"/>
          </p:cNvSpPr>
          <p:nvPr>
            <p:ph idx="1"/>
          </p:nvPr>
        </p:nvSpPr>
        <p:spPr>
          <a:xfrm>
            <a:off x="457200" y="2133600"/>
            <a:ext cx="8686800" cy="4724400"/>
          </a:xfrm>
        </p:spPr>
        <p:txBody>
          <a:bodyPr>
            <a:noAutofit/>
          </a:bodyPr>
          <a:lstStyle/>
          <a:p>
            <a:r>
              <a:rPr lang="en-US" sz="2000" dirty="0" smtClean="0"/>
              <a:t>Because everyone drives, major commuter routes already compounded by thru-traffic (</a:t>
            </a:r>
            <a:r>
              <a:rPr lang="en-US" sz="2000" i="1" dirty="0" smtClean="0"/>
              <a:t>e.g.</a:t>
            </a:r>
            <a:r>
              <a:rPr lang="en-US" sz="2000" dirty="0" smtClean="0"/>
              <a:t>, Georgia Avenue) are further compromised by local traffic to and from Olney.</a:t>
            </a:r>
          </a:p>
          <a:p>
            <a:endParaRPr lang="en-US" sz="2000" dirty="0"/>
          </a:p>
          <a:p>
            <a:pPr lvl="0"/>
            <a:r>
              <a:rPr lang="en-US" sz="2000" dirty="0"/>
              <a:t>GOCA should next evaluate </a:t>
            </a:r>
            <a:r>
              <a:rPr lang="en-US" sz="2000" i="1" dirty="0"/>
              <a:t>why</a:t>
            </a:r>
            <a:r>
              <a:rPr lang="en-US" sz="2000" dirty="0"/>
              <a:t> drivers choose to drive, despite the existence of multiple public transportation alternatives:</a:t>
            </a:r>
          </a:p>
          <a:p>
            <a:pPr lvl="0"/>
            <a:endParaRPr lang="en-US" sz="2000" dirty="0"/>
          </a:p>
          <a:p>
            <a:pPr lvl="1"/>
            <a:r>
              <a:rPr lang="en-US" sz="1800" dirty="0"/>
              <a:t>Time commitment (door-to-door)?</a:t>
            </a:r>
          </a:p>
          <a:p>
            <a:pPr lvl="1"/>
            <a:r>
              <a:rPr lang="en-US" sz="1800" dirty="0"/>
              <a:t>Cost/benefit?</a:t>
            </a:r>
          </a:p>
          <a:p>
            <a:pPr lvl="1"/>
            <a:r>
              <a:rPr lang="en-US" sz="1800" dirty="0"/>
              <a:t>Reliability concerns</a:t>
            </a:r>
            <a:r>
              <a:rPr lang="en-US" sz="1800" dirty="0" smtClean="0"/>
              <a:t>?</a:t>
            </a:r>
            <a:endParaRPr lang="en-US" sz="1800" dirty="0"/>
          </a:p>
        </p:txBody>
      </p:sp>
    </p:spTree>
    <p:extLst>
      <p:ext uri="{BB962C8B-B14F-4D97-AF65-F5344CB8AC3E}">
        <p14:creationId xmlns:p14="http://schemas.microsoft.com/office/powerpoint/2010/main" xmlns="" val="8837535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Implications</a:t>
            </a:r>
            <a:endParaRPr lang="en-US" dirty="0"/>
          </a:p>
        </p:txBody>
      </p:sp>
      <p:sp>
        <p:nvSpPr>
          <p:cNvPr id="3" name="Content Placeholder 2"/>
          <p:cNvSpPr>
            <a:spLocks noGrp="1"/>
          </p:cNvSpPr>
          <p:nvPr>
            <p:ph idx="1"/>
          </p:nvPr>
        </p:nvSpPr>
        <p:spPr>
          <a:xfrm>
            <a:off x="457200" y="2133600"/>
            <a:ext cx="8686800" cy="4724400"/>
          </a:xfrm>
        </p:spPr>
        <p:txBody>
          <a:bodyPr>
            <a:noAutofit/>
          </a:bodyPr>
          <a:lstStyle/>
          <a:p>
            <a:pPr marL="109728" indent="0">
              <a:buNone/>
            </a:pPr>
            <a:endParaRPr lang="en-US" sz="2000" dirty="0"/>
          </a:p>
          <a:p>
            <a:r>
              <a:rPr lang="en-US" sz="2000" dirty="0"/>
              <a:t>Consider whether </a:t>
            </a:r>
            <a:r>
              <a:rPr lang="en-US" sz="2000" dirty="0" smtClean="0"/>
              <a:t>alternatives </a:t>
            </a:r>
            <a:r>
              <a:rPr lang="en-US" sz="2000" dirty="0"/>
              <a:t>exist that would promote flexibility, while also providing cost savings, time savings, or both:</a:t>
            </a:r>
          </a:p>
          <a:p>
            <a:endParaRPr lang="en-US" sz="2000" dirty="0"/>
          </a:p>
          <a:p>
            <a:pPr lvl="1"/>
            <a:r>
              <a:rPr lang="en-US" sz="1800" dirty="0"/>
              <a:t>Improved </a:t>
            </a:r>
            <a:r>
              <a:rPr lang="en-US" sz="1800" b="1" dirty="0"/>
              <a:t>roadway efficiencies </a:t>
            </a:r>
            <a:r>
              <a:rPr lang="en-US" sz="1800" dirty="0"/>
              <a:t>– signal timing, lane reconfiguration</a:t>
            </a:r>
          </a:p>
          <a:p>
            <a:pPr lvl="1"/>
            <a:endParaRPr lang="en-US" sz="1800" dirty="0"/>
          </a:p>
          <a:p>
            <a:pPr lvl="1"/>
            <a:r>
              <a:rPr lang="en-US" sz="1800" dirty="0"/>
              <a:t>Point-to-point </a:t>
            </a:r>
            <a:r>
              <a:rPr lang="en-US" sz="1800" b="1" dirty="0"/>
              <a:t>commuter shuttles </a:t>
            </a:r>
            <a:r>
              <a:rPr lang="en-US" sz="1800" dirty="0"/>
              <a:t>from well-positioned locations (</a:t>
            </a:r>
            <a:r>
              <a:rPr lang="en-US" sz="1800" i="1" dirty="0"/>
              <a:t>e.g.</a:t>
            </a:r>
            <a:r>
              <a:rPr lang="en-US" sz="1800" dirty="0"/>
              <a:t>, ICC Park-and-Ride Lot, Hospital, Olney Town Center) </a:t>
            </a:r>
            <a:r>
              <a:rPr lang="en-US" sz="1800" i="1" dirty="0"/>
              <a:t>non-stop</a:t>
            </a:r>
            <a:r>
              <a:rPr lang="en-US" sz="1800" dirty="0"/>
              <a:t> to Metrorail.</a:t>
            </a:r>
          </a:p>
          <a:p>
            <a:pPr lvl="1"/>
            <a:endParaRPr lang="en-US" sz="1800" dirty="0"/>
          </a:p>
          <a:p>
            <a:pPr lvl="1"/>
            <a:r>
              <a:rPr lang="en-US" sz="1800" dirty="0"/>
              <a:t>Completion of </a:t>
            </a:r>
            <a:r>
              <a:rPr lang="en-US" sz="1800" b="1" dirty="0"/>
              <a:t>bike paths </a:t>
            </a:r>
            <a:r>
              <a:rPr lang="en-US" sz="1800" dirty="0"/>
              <a:t>linking Olney to Metrorail and nearby commuter destinations.</a:t>
            </a:r>
          </a:p>
          <a:p>
            <a:endParaRPr lang="en-US" sz="2000" dirty="0"/>
          </a:p>
          <a:p>
            <a:endParaRPr lang="en-US" sz="2000" dirty="0"/>
          </a:p>
        </p:txBody>
      </p:sp>
    </p:spTree>
    <p:extLst>
      <p:ext uri="{BB962C8B-B14F-4D97-AF65-F5344CB8AC3E}">
        <p14:creationId xmlns:p14="http://schemas.microsoft.com/office/powerpoint/2010/main" xmlns="" val="3374068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Thank You</a:t>
            </a:r>
            <a:endParaRPr lang="en-US" dirty="0"/>
          </a:p>
        </p:txBody>
      </p:sp>
      <p:sp>
        <p:nvSpPr>
          <p:cNvPr id="3" name="Content Placeholder 2"/>
          <p:cNvSpPr>
            <a:spLocks noGrp="1"/>
          </p:cNvSpPr>
          <p:nvPr>
            <p:ph idx="1"/>
          </p:nvPr>
        </p:nvSpPr>
        <p:spPr>
          <a:xfrm>
            <a:off x="0" y="2133600"/>
            <a:ext cx="9144000" cy="4724400"/>
          </a:xfrm>
        </p:spPr>
        <p:txBody>
          <a:bodyPr>
            <a:noAutofit/>
          </a:bodyPr>
          <a:lstStyle/>
          <a:p>
            <a:pPr marL="109728" indent="0">
              <a:buNone/>
            </a:pPr>
            <a:endParaRPr lang="en-US" sz="2000" dirty="0" smtClean="0"/>
          </a:p>
          <a:p>
            <a:pPr marL="109728" indent="0">
              <a:buNone/>
            </a:pPr>
            <a:endParaRPr lang="en-US" sz="2000" dirty="0"/>
          </a:p>
          <a:p>
            <a:pPr marL="109728" indent="0">
              <a:buNone/>
            </a:pPr>
            <a:endParaRPr lang="en-US" sz="2000" dirty="0" smtClean="0"/>
          </a:p>
          <a:p>
            <a:pPr marL="109728" indent="0" algn="ctr">
              <a:buNone/>
            </a:pPr>
            <a:r>
              <a:rPr lang="en-US" sz="2000" dirty="0" smtClean="0"/>
              <a:t>Daniel Rubenstein</a:t>
            </a:r>
          </a:p>
          <a:p>
            <a:pPr marL="109728" indent="0" algn="ctr">
              <a:buNone/>
            </a:pPr>
            <a:r>
              <a:rPr lang="en-US" sz="2000" dirty="0" smtClean="0"/>
              <a:t>GOCA Transportation Committee</a:t>
            </a:r>
          </a:p>
          <a:p>
            <a:pPr marL="109728" indent="0" algn="ctr">
              <a:buNone/>
            </a:pPr>
            <a:r>
              <a:rPr lang="en-US" sz="2000" dirty="0" smtClean="0">
                <a:hlinkClick r:id="rId2"/>
              </a:rPr>
              <a:t>RubensteinDC@gmail.com</a:t>
            </a:r>
            <a:r>
              <a:rPr lang="en-US" sz="2000" dirty="0" smtClean="0"/>
              <a:t> </a:t>
            </a:r>
          </a:p>
          <a:p>
            <a:pPr marL="109728" indent="0">
              <a:buNone/>
            </a:pPr>
            <a:endParaRPr lang="en-US" sz="2000" dirty="0"/>
          </a:p>
        </p:txBody>
      </p:sp>
    </p:spTree>
    <p:extLst>
      <p:ext uri="{BB962C8B-B14F-4D97-AF65-F5344CB8AC3E}">
        <p14:creationId xmlns:p14="http://schemas.microsoft.com/office/powerpoint/2010/main" xmlns="" val="3101424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Design</a:t>
            </a:r>
            <a:endParaRPr lang="en-US" dirty="0"/>
          </a:p>
        </p:txBody>
      </p:sp>
      <p:sp>
        <p:nvSpPr>
          <p:cNvPr id="3" name="Content Placeholder 2"/>
          <p:cNvSpPr>
            <a:spLocks noGrp="1"/>
          </p:cNvSpPr>
          <p:nvPr>
            <p:ph idx="1"/>
          </p:nvPr>
        </p:nvSpPr>
        <p:spPr>
          <a:xfrm>
            <a:off x="457200" y="2209800"/>
            <a:ext cx="8229600" cy="4325112"/>
          </a:xfrm>
        </p:spPr>
        <p:txBody>
          <a:bodyPr>
            <a:normAutofit/>
          </a:bodyPr>
          <a:lstStyle/>
          <a:p>
            <a:pPr marL="109728" indent="0">
              <a:buNone/>
            </a:pPr>
            <a:r>
              <a:rPr lang="en-US" dirty="0"/>
              <a:t>10 question survey, covering four topics</a:t>
            </a:r>
            <a:r>
              <a:rPr lang="en-US" dirty="0" smtClean="0"/>
              <a:t>:</a:t>
            </a:r>
          </a:p>
          <a:p>
            <a:pPr marL="109728" indent="0">
              <a:buNone/>
            </a:pPr>
            <a:endParaRPr lang="en-US" dirty="0"/>
          </a:p>
          <a:p>
            <a:pPr lvl="0"/>
            <a:r>
              <a:rPr lang="en-US" sz="2400" b="1" dirty="0"/>
              <a:t>Survey Population </a:t>
            </a:r>
            <a:r>
              <a:rPr lang="en-US" sz="2400" dirty="0"/>
              <a:t>– determine who is responding to the survey by location</a:t>
            </a:r>
          </a:p>
          <a:p>
            <a:pPr lvl="0"/>
            <a:r>
              <a:rPr lang="en-US" sz="2400" b="1" dirty="0"/>
              <a:t>Commuters vs. Non-commuters </a:t>
            </a:r>
            <a:r>
              <a:rPr lang="en-US" sz="2400" dirty="0" smtClean="0"/>
              <a:t>–separate </a:t>
            </a:r>
            <a:r>
              <a:rPr lang="en-US" sz="2400" dirty="0"/>
              <a:t>telework/retiree populations</a:t>
            </a:r>
          </a:p>
          <a:p>
            <a:pPr lvl="0"/>
            <a:r>
              <a:rPr lang="en-US" sz="2400" b="1" dirty="0" smtClean="0"/>
              <a:t>Commuting Methods </a:t>
            </a:r>
            <a:r>
              <a:rPr lang="en-US" sz="2400" dirty="0" smtClean="0"/>
              <a:t>– </a:t>
            </a:r>
            <a:r>
              <a:rPr lang="en-US" sz="2400" dirty="0"/>
              <a:t>determine percent of drivers/carpool versus transit</a:t>
            </a:r>
          </a:p>
          <a:p>
            <a:pPr lvl="0"/>
            <a:r>
              <a:rPr lang="en-US" sz="2400" b="1" dirty="0"/>
              <a:t>Transit Destinations </a:t>
            </a:r>
            <a:r>
              <a:rPr lang="en-US" sz="2400" dirty="0"/>
              <a:t>– determine destination and transit time for each commuter</a:t>
            </a:r>
          </a:p>
          <a:p>
            <a:pPr marL="109728" lvl="0" indent="0">
              <a:buNone/>
            </a:pPr>
            <a:endParaRPr lang="en-US" dirty="0"/>
          </a:p>
        </p:txBody>
      </p:sp>
    </p:spTree>
    <p:extLst>
      <p:ext uri="{BB962C8B-B14F-4D97-AF65-F5344CB8AC3E}">
        <p14:creationId xmlns:p14="http://schemas.microsoft.com/office/powerpoint/2010/main" xmlns="" val="33833597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Limitations</a:t>
            </a:r>
            <a:endParaRPr lang="en-US" dirty="0"/>
          </a:p>
        </p:txBody>
      </p:sp>
      <p:sp>
        <p:nvSpPr>
          <p:cNvPr id="3" name="Content Placeholder 2"/>
          <p:cNvSpPr>
            <a:spLocks noGrp="1"/>
          </p:cNvSpPr>
          <p:nvPr>
            <p:ph idx="1"/>
          </p:nvPr>
        </p:nvSpPr>
        <p:spPr/>
        <p:txBody>
          <a:bodyPr>
            <a:normAutofit lnSpcReduction="10000"/>
          </a:bodyPr>
          <a:lstStyle/>
          <a:p>
            <a:pPr lvl="0"/>
            <a:r>
              <a:rPr lang="en-US" dirty="0"/>
              <a:t>Survey population is necessarily self-selecting.  Limited to tech-savvy residents (who saw the electronic announcement and followed a link to complete the survey).  </a:t>
            </a:r>
            <a:endParaRPr lang="en-US" dirty="0" smtClean="0"/>
          </a:p>
          <a:p>
            <a:pPr lvl="0"/>
            <a:endParaRPr lang="en-US" dirty="0"/>
          </a:p>
          <a:p>
            <a:pPr lvl="0"/>
            <a:r>
              <a:rPr lang="en-US" dirty="0" smtClean="0"/>
              <a:t>Also </a:t>
            </a:r>
            <a:r>
              <a:rPr lang="en-US" dirty="0"/>
              <a:t>limited to residents who have an opinion (positive or negative) regarding their commute.</a:t>
            </a:r>
          </a:p>
          <a:p>
            <a:pPr lvl="0"/>
            <a:endParaRPr lang="en-US" dirty="0" smtClean="0"/>
          </a:p>
          <a:p>
            <a:pPr lvl="0"/>
            <a:r>
              <a:rPr lang="en-US" dirty="0" smtClean="0"/>
              <a:t>465 </a:t>
            </a:r>
            <a:r>
              <a:rPr lang="en-US" dirty="0"/>
              <a:t>responses represent only a fraction of the community</a:t>
            </a:r>
            <a:r>
              <a:rPr lang="en-US" dirty="0" smtClean="0"/>
              <a:t>.</a:t>
            </a:r>
            <a:endParaRPr lang="en-US" dirty="0"/>
          </a:p>
          <a:p>
            <a:pPr lvl="0"/>
            <a:endParaRPr lang="en-US" dirty="0"/>
          </a:p>
        </p:txBody>
      </p:sp>
    </p:spTree>
    <p:extLst>
      <p:ext uri="{BB962C8B-B14F-4D97-AF65-F5344CB8AC3E}">
        <p14:creationId xmlns:p14="http://schemas.microsoft.com/office/powerpoint/2010/main" xmlns="" val="1657395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Notes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Survey began on October 15, 2014 and closed on November 4, 2014</a:t>
            </a:r>
            <a:r>
              <a:rPr lang="en-US" dirty="0" smtClean="0"/>
              <a:t>.</a:t>
            </a:r>
          </a:p>
          <a:p>
            <a:pPr marL="109728" lvl="0" indent="0">
              <a:buNone/>
            </a:pPr>
            <a:endParaRPr lang="en-US" dirty="0"/>
          </a:p>
          <a:p>
            <a:pPr lvl="0"/>
            <a:r>
              <a:rPr lang="en-US" dirty="0"/>
              <a:t>Interim results (based on 300 responses) were discussed at the GOCA Transportation Committee meeting on October 22.  Decision was made to collect additional responses</a:t>
            </a:r>
            <a:r>
              <a:rPr lang="en-US" dirty="0" smtClean="0"/>
              <a:t>.</a:t>
            </a:r>
          </a:p>
          <a:p>
            <a:pPr lvl="0"/>
            <a:endParaRPr lang="en-US" dirty="0"/>
          </a:p>
          <a:p>
            <a:pPr lvl="0"/>
            <a:r>
              <a:rPr lang="en-US" dirty="0"/>
              <a:t>Final results (based on 465 responses) did not substantially affect the trends identified based on the interim </a:t>
            </a:r>
            <a:r>
              <a:rPr lang="en-US" dirty="0" smtClean="0"/>
              <a:t>results.</a:t>
            </a:r>
            <a:endParaRPr lang="en-US" dirty="0"/>
          </a:p>
        </p:txBody>
      </p:sp>
    </p:spTree>
    <p:extLst>
      <p:ext uri="{BB962C8B-B14F-4D97-AF65-F5344CB8AC3E}">
        <p14:creationId xmlns:p14="http://schemas.microsoft.com/office/powerpoint/2010/main" xmlns="" val="438479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 Survey Population</a:t>
            </a:r>
            <a:endParaRPr lang="en-US" dirty="0"/>
          </a:p>
        </p:txBody>
      </p:sp>
      <p:sp>
        <p:nvSpPr>
          <p:cNvPr id="3" name="Content Placeholder 2"/>
          <p:cNvSpPr>
            <a:spLocks noGrp="1"/>
          </p:cNvSpPr>
          <p:nvPr>
            <p:ph idx="1"/>
          </p:nvPr>
        </p:nvSpPr>
        <p:spPr/>
        <p:txBody>
          <a:bodyPr>
            <a:normAutofit lnSpcReduction="10000"/>
          </a:bodyPr>
          <a:lstStyle/>
          <a:p>
            <a:pPr lvl="0"/>
            <a:r>
              <a:rPr lang="en-US" dirty="0" smtClean="0"/>
              <a:t>Survey asked user to select zip code from the following options:</a:t>
            </a:r>
          </a:p>
          <a:p>
            <a:pPr marL="109728" lvl="0" indent="0">
              <a:buNone/>
            </a:pPr>
            <a:endParaRPr lang="en-US" dirty="0" smtClean="0"/>
          </a:p>
          <a:p>
            <a:pPr lvl="1"/>
            <a:r>
              <a:rPr lang="en-US" dirty="0" smtClean="0"/>
              <a:t>20832 (Olney)</a:t>
            </a:r>
          </a:p>
          <a:p>
            <a:pPr lvl="1"/>
            <a:r>
              <a:rPr lang="en-US" dirty="0" smtClean="0"/>
              <a:t>20833 (Brookeville) </a:t>
            </a:r>
          </a:p>
          <a:p>
            <a:pPr lvl="1"/>
            <a:r>
              <a:rPr lang="en-US" dirty="0" smtClean="0"/>
              <a:t>20853 (Rockville)</a:t>
            </a:r>
          </a:p>
          <a:p>
            <a:pPr lvl="1"/>
            <a:r>
              <a:rPr lang="en-US" dirty="0" smtClean="0"/>
              <a:t>Other (user enters zip code)</a:t>
            </a:r>
          </a:p>
          <a:p>
            <a:pPr lvl="1"/>
            <a:endParaRPr lang="en-US" dirty="0"/>
          </a:p>
          <a:p>
            <a:r>
              <a:rPr lang="en-US" b="1" dirty="0" smtClean="0"/>
              <a:t>Goal: </a:t>
            </a:r>
            <a:r>
              <a:rPr lang="en-US" dirty="0" smtClean="0"/>
              <a:t>confirm that survey respondents reside in Olney or neighboring areas</a:t>
            </a:r>
            <a:endParaRPr lang="en-US" dirty="0"/>
          </a:p>
        </p:txBody>
      </p:sp>
    </p:spTree>
    <p:extLst>
      <p:ext uri="{BB962C8B-B14F-4D97-AF65-F5344CB8AC3E}">
        <p14:creationId xmlns:p14="http://schemas.microsoft.com/office/powerpoint/2010/main" xmlns="" val="10864341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6800"/>
          </a:xfrm>
        </p:spPr>
        <p:txBody>
          <a:bodyPr/>
          <a:lstStyle/>
          <a:p>
            <a:r>
              <a:rPr lang="en-US" dirty="0" smtClean="0"/>
              <a:t>Part I: Survey Population</a:t>
            </a:r>
            <a:endParaRPr lang="en-US" dirty="0"/>
          </a:p>
        </p:txBody>
      </p:sp>
      <p:sp>
        <p:nvSpPr>
          <p:cNvPr id="3" name="Content Placeholder 2"/>
          <p:cNvSpPr>
            <a:spLocks noGrp="1"/>
          </p:cNvSpPr>
          <p:nvPr>
            <p:ph idx="1"/>
          </p:nvPr>
        </p:nvSpPr>
        <p:spPr/>
        <p:txBody>
          <a:bodyPr>
            <a:normAutofit fontScale="92500" lnSpcReduction="10000"/>
          </a:bodyPr>
          <a:lstStyle/>
          <a:p>
            <a:pPr lvl="0"/>
            <a:r>
              <a:rPr lang="en-US" b="1" dirty="0" smtClean="0"/>
              <a:t>Question: </a:t>
            </a:r>
            <a:r>
              <a:rPr lang="en-US" dirty="0" smtClean="0"/>
              <a:t>Where do you live?</a:t>
            </a:r>
          </a:p>
          <a:p>
            <a:pPr marL="109728" lvl="0" indent="0">
              <a:buNone/>
            </a:pPr>
            <a:endParaRPr lang="en-US" dirty="0" smtClean="0"/>
          </a:p>
          <a:p>
            <a:pPr lvl="1"/>
            <a:r>
              <a:rPr lang="en-US" b="1" dirty="0" smtClean="0"/>
              <a:t>76.4%</a:t>
            </a:r>
            <a:r>
              <a:rPr lang="en-US" dirty="0" smtClean="0"/>
              <a:t> from Olney (20832)</a:t>
            </a:r>
          </a:p>
          <a:p>
            <a:pPr lvl="1"/>
            <a:r>
              <a:rPr lang="en-US" b="1" dirty="0" smtClean="0"/>
              <a:t>15.6%</a:t>
            </a:r>
            <a:r>
              <a:rPr lang="en-US" dirty="0" smtClean="0"/>
              <a:t> from Brookeville (20833)</a:t>
            </a:r>
          </a:p>
          <a:p>
            <a:pPr lvl="1"/>
            <a:r>
              <a:rPr lang="en-US" b="1" dirty="0" smtClean="0"/>
              <a:t>3.2%</a:t>
            </a:r>
            <a:r>
              <a:rPr lang="en-US" dirty="0" smtClean="0"/>
              <a:t> from Rockville (20853)</a:t>
            </a:r>
          </a:p>
          <a:p>
            <a:pPr lvl="1"/>
            <a:r>
              <a:rPr lang="en-US" b="1" dirty="0" smtClean="0"/>
              <a:t>1.9%</a:t>
            </a:r>
            <a:r>
              <a:rPr lang="en-US" dirty="0" smtClean="0"/>
              <a:t> from Sandy Spring/Ashton (20860 and 20861)</a:t>
            </a:r>
          </a:p>
          <a:p>
            <a:pPr lvl="0"/>
            <a:endParaRPr lang="en-US" dirty="0" smtClean="0"/>
          </a:p>
          <a:p>
            <a:r>
              <a:rPr lang="en-US" b="1" dirty="0" smtClean="0"/>
              <a:t>Result</a:t>
            </a:r>
            <a:r>
              <a:rPr lang="en-US" dirty="0" smtClean="0"/>
              <a:t>:  </a:t>
            </a:r>
            <a:r>
              <a:rPr lang="en-US" dirty="0"/>
              <a:t>The three zip codes captured 95% of </a:t>
            </a:r>
            <a:r>
              <a:rPr lang="en-US" dirty="0" smtClean="0"/>
              <a:t>responses.  An </a:t>
            </a:r>
            <a:r>
              <a:rPr lang="en-US" dirty="0"/>
              <a:t>additional 2% came from Sandy Spring and Ashton.  The balance came from nearby areas outside of GOCA’s </a:t>
            </a:r>
            <a:r>
              <a:rPr lang="en-US" dirty="0" smtClean="0"/>
              <a:t>boundaries.</a:t>
            </a:r>
            <a:endParaRPr lang="en-US" dirty="0"/>
          </a:p>
        </p:txBody>
      </p:sp>
    </p:spTree>
    <p:extLst>
      <p:ext uri="{BB962C8B-B14F-4D97-AF65-F5344CB8AC3E}">
        <p14:creationId xmlns:p14="http://schemas.microsoft.com/office/powerpoint/2010/main" xmlns="" val="15182005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 II: Commuters v Non-Commuters</a:t>
            </a:r>
            <a:endParaRPr lang="en-US" dirty="0"/>
          </a:p>
        </p:txBody>
      </p:sp>
      <p:sp>
        <p:nvSpPr>
          <p:cNvPr id="3" name="Content Placeholder 2"/>
          <p:cNvSpPr>
            <a:spLocks noGrp="1"/>
          </p:cNvSpPr>
          <p:nvPr>
            <p:ph idx="1"/>
          </p:nvPr>
        </p:nvSpPr>
        <p:spPr/>
        <p:txBody>
          <a:bodyPr>
            <a:normAutofit lnSpcReduction="10000"/>
          </a:bodyPr>
          <a:lstStyle/>
          <a:p>
            <a:pPr lvl="0"/>
            <a:r>
              <a:rPr lang="en-US" dirty="0" smtClean="0"/>
              <a:t>It was important to note that some residents do not commute to work (</a:t>
            </a:r>
            <a:r>
              <a:rPr lang="en-US" i="1" dirty="0" smtClean="0"/>
              <a:t>e.g.</a:t>
            </a:r>
            <a:r>
              <a:rPr lang="en-US" dirty="0" smtClean="0"/>
              <a:t>, teleworkers, retirees, stay-at-home parents/caregivers, unemployed)</a:t>
            </a:r>
          </a:p>
          <a:p>
            <a:pPr lvl="0"/>
            <a:endParaRPr lang="en-US" dirty="0" smtClean="0"/>
          </a:p>
          <a:p>
            <a:pPr lvl="0"/>
            <a:r>
              <a:rPr lang="en-US" dirty="0" smtClean="0"/>
              <a:t>While these individuals still contribute to traffic volumes, their commuting patterns are less predictable.</a:t>
            </a:r>
          </a:p>
          <a:p>
            <a:pPr lvl="0"/>
            <a:endParaRPr lang="en-US" dirty="0"/>
          </a:p>
          <a:p>
            <a:pPr lvl="0"/>
            <a:r>
              <a:rPr lang="en-US" dirty="0" smtClean="0"/>
              <a:t>These individuals are more likely to </a:t>
            </a:r>
            <a:r>
              <a:rPr lang="en-US" i="1" dirty="0" smtClean="0"/>
              <a:t>avoid</a:t>
            </a:r>
            <a:r>
              <a:rPr lang="en-US" dirty="0" smtClean="0"/>
              <a:t> rush hours and common area bottlenecks</a:t>
            </a:r>
            <a:endParaRPr lang="en-US" dirty="0"/>
          </a:p>
          <a:p>
            <a:pPr lvl="0"/>
            <a:endParaRPr lang="en-US" dirty="0"/>
          </a:p>
        </p:txBody>
      </p:sp>
    </p:spTree>
    <p:extLst>
      <p:ext uri="{BB962C8B-B14F-4D97-AF65-F5344CB8AC3E}">
        <p14:creationId xmlns:p14="http://schemas.microsoft.com/office/powerpoint/2010/main" xmlns="" val="35401382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 II: Commuters v Non-Commuters</a:t>
            </a:r>
            <a:endParaRPr lang="en-US" dirty="0"/>
          </a:p>
        </p:txBody>
      </p:sp>
      <p:sp>
        <p:nvSpPr>
          <p:cNvPr id="3" name="Content Placeholder 2"/>
          <p:cNvSpPr>
            <a:spLocks noGrp="1"/>
          </p:cNvSpPr>
          <p:nvPr>
            <p:ph idx="1"/>
          </p:nvPr>
        </p:nvSpPr>
        <p:spPr/>
        <p:txBody>
          <a:bodyPr>
            <a:normAutofit fontScale="92500"/>
          </a:bodyPr>
          <a:lstStyle/>
          <a:p>
            <a:pPr lvl="0"/>
            <a:r>
              <a:rPr lang="en-US" b="1" dirty="0" smtClean="0"/>
              <a:t>Question: </a:t>
            </a:r>
            <a:r>
              <a:rPr lang="en-US" dirty="0" smtClean="0"/>
              <a:t>How often do Olney residents work outside the home (commute?)</a:t>
            </a:r>
          </a:p>
          <a:p>
            <a:pPr marL="109728" lvl="0" indent="0">
              <a:buNone/>
            </a:pPr>
            <a:endParaRPr lang="en-US" dirty="0" smtClean="0"/>
          </a:p>
          <a:p>
            <a:pPr lvl="1"/>
            <a:r>
              <a:rPr lang="en-US" dirty="0" smtClean="0"/>
              <a:t>61% work outside the home 5 days per week</a:t>
            </a:r>
          </a:p>
          <a:p>
            <a:pPr lvl="1"/>
            <a:r>
              <a:rPr lang="en-US" dirty="0" smtClean="0"/>
              <a:t>12% work outside the home 4 days per week</a:t>
            </a:r>
          </a:p>
          <a:p>
            <a:pPr lvl="1"/>
            <a:r>
              <a:rPr lang="en-US" dirty="0" smtClean="0"/>
              <a:t>11% work from home/telecommute or don’t work</a:t>
            </a:r>
          </a:p>
          <a:p>
            <a:pPr lvl="0"/>
            <a:endParaRPr lang="en-US" dirty="0" smtClean="0"/>
          </a:p>
          <a:p>
            <a:pPr lvl="0"/>
            <a:r>
              <a:rPr lang="en-US" b="1" dirty="0" smtClean="0"/>
              <a:t>Result: </a:t>
            </a:r>
            <a:r>
              <a:rPr lang="en-US" dirty="0" smtClean="0"/>
              <a:t>Demonstrates that survey results for other questions reflect the </a:t>
            </a:r>
            <a:r>
              <a:rPr lang="en-US" u="sng" dirty="0" smtClean="0"/>
              <a:t>majority of respondents</a:t>
            </a:r>
            <a:r>
              <a:rPr lang="en-US" dirty="0" smtClean="0"/>
              <a:t> (73%).  Non-commuters do not heavily skew the responses.</a:t>
            </a:r>
            <a:endParaRPr lang="en-US" dirty="0"/>
          </a:p>
        </p:txBody>
      </p:sp>
    </p:spTree>
    <p:extLst>
      <p:ext uri="{BB962C8B-B14F-4D97-AF65-F5344CB8AC3E}">
        <p14:creationId xmlns:p14="http://schemas.microsoft.com/office/powerpoint/2010/main" xmlns="" val="18572743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103</TotalTime>
  <Words>2034</Words>
  <Application>Microsoft Office PowerPoint</Application>
  <PresentationFormat>On-screen Show (4:3)</PresentationFormat>
  <Paragraphs>223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Urban</vt:lpstr>
      <vt:lpstr>Greater Olney Civic Association</vt:lpstr>
      <vt:lpstr>Survey Goals</vt:lpstr>
      <vt:lpstr>Survey Design</vt:lpstr>
      <vt:lpstr>Survey Limitations</vt:lpstr>
      <vt:lpstr>Additional Notes</vt:lpstr>
      <vt:lpstr>Part I: Survey Population</vt:lpstr>
      <vt:lpstr>Part I: Survey Population</vt:lpstr>
      <vt:lpstr>Part II: Commuters v Non-Commuters</vt:lpstr>
      <vt:lpstr>Part II: Commuters v Non-Commuters</vt:lpstr>
      <vt:lpstr>Part II: Commuters v Non-Commuters</vt:lpstr>
      <vt:lpstr>Part III: Commuting Methods</vt:lpstr>
      <vt:lpstr>Part III: Commuting Methods</vt:lpstr>
      <vt:lpstr>Part III: Commuting Methods</vt:lpstr>
      <vt:lpstr>Part III: Commuting Methods</vt:lpstr>
      <vt:lpstr>Part IV: Destinations</vt:lpstr>
      <vt:lpstr>Part IV: Destinations</vt:lpstr>
      <vt:lpstr>Part IV: Destinations</vt:lpstr>
      <vt:lpstr>Part IV: Destinations</vt:lpstr>
      <vt:lpstr>Part IV: Destinations</vt:lpstr>
      <vt:lpstr>Participant Comments</vt:lpstr>
      <vt:lpstr>Conclusions</vt:lpstr>
      <vt:lpstr>Conclusions</vt:lpstr>
      <vt:lpstr>Implications</vt:lpstr>
      <vt:lpstr>Implications</vt:lpstr>
      <vt:lpstr>Implications</vt:lpstr>
      <vt:lpstr>Thank You</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Greater Olney Civic Association</dc:title>
  <dc:creator>Daniel C. Rubenstein</dc:creator>
  <cp:lastModifiedBy>jwebster</cp:lastModifiedBy>
  <cp:revision>28</cp:revision>
  <dcterms:created xsi:type="dcterms:W3CDTF">2014-11-10T00:52:12Z</dcterms:created>
  <dcterms:modified xsi:type="dcterms:W3CDTF">2014-11-12T22:32:33Z</dcterms:modified>
</cp:coreProperties>
</file>