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82" r:id="rId3"/>
    <p:sldId id="293" r:id="rId4"/>
    <p:sldId id="267" r:id="rId5"/>
    <p:sldId id="284" r:id="rId6"/>
    <p:sldId id="281" r:id="rId7"/>
    <p:sldId id="260" r:id="rId8"/>
    <p:sldId id="261" r:id="rId9"/>
    <p:sldId id="283" r:id="rId10"/>
    <p:sldId id="266" r:id="rId11"/>
    <p:sldId id="264" r:id="rId12"/>
    <p:sldId id="265" r:id="rId13"/>
    <p:sldId id="263" r:id="rId14"/>
    <p:sldId id="289" r:id="rId15"/>
    <p:sldId id="290" r:id="rId16"/>
    <p:sldId id="291" r:id="rId17"/>
    <p:sldId id="304" r:id="rId18"/>
    <p:sldId id="294" r:id="rId19"/>
    <p:sldId id="292" r:id="rId20"/>
    <p:sldId id="285" r:id="rId21"/>
    <p:sldId id="286" r:id="rId22"/>
    <p:sldId id="305" r:id="rId23"/>
    <p:sldId id="287" r:id="rId24"/>
    <p:sldId id="288" r:id="rId25"/>
    <p:sldId id="298" r:id="rId26"/>
    <p:sldId id="296" r:id="rId27"/>
    <p:sldId id="302" r:id="rId28"/>
    <p:sldId id="301" r:id="rId29"/>
    <p:sldId id="297" r:id="rId30"/>
    <p:sldId id="300" r:id="rId31"/>
    <p:sldId id="29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12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9FEE4-DC64-C64D-B56F-58EB8301F285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A37DB-0CE5-4E40-9314-3BFB6430F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9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24% would never use a shuttle even if the stop was in front of house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A37DB-0CE5-4E40-9314-3BFB6430FB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83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(up to $380 per/</a:t>
            </a:r>
            <a:r>
              <a:rPr lang="en-US" dirty="0" err="1" smtClean="0">
                <a:solidFill>
                  <a:srgbClr val="000000"/>
                </a:solidFill>
              </a:rPr>
              <a:t>yr</a:t>
            </a:r>
            <a:r>
              <a:rPr lang="en-US" dirty="0" smtClean="0">
                <a:solidFill>
                  <a:srgbClr val="000000"/>
                </a:solidFill>
              </a:rPr>
              <a:t>/resident/30 </a:t>
            </a:r>
            <a:r>
              <a:rPr lang="en-US" dirty="0" err="1" smtClean="0">
                <a:solidFill>
                  <a:srgbClr val="000000"/>
                </a:solidFill>
              </a:rPr>
              <a:t>yrs</a:t>
            </a:r>
            <a:r>
              <a:rPr lang="en-US" dirty="0" smtClean="0">
                <a:solidFill>
                  <a:srgbClr val="000000"/>
                </a:solidFill>
              </a:rPr>
              <a:t>, and more for businesses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A37DB-0CE5-4E40-9314-3BFB6430FB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6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8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5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1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0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8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9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15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6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2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67D44-6AB2-E64B-AAD3-594C0A11AA44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BFE6D-0DED-0D4D-A8F6-DA60F7F0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9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mcplanning.maps.arcgis.com/apps/OnePane/basicviewer/index.html?appid=f7dbf4591ca247f3acb949f907839d3e" TargetMode="External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Transportation Committee	Update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10/13/2015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48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Connection between High St</a:t>
            </a:r>
            <a:br>
              <a:rPr lang="en-US" dirty="0" smtClean="0"/>
            </a:br>
            <a:r>
              <a:rPr lang="en-US" dirty="0" smtClean="0"/>
              <a:t> and </a:t>
            </a:r>
            <a:r>
              <a:rPr lang="en-US" dirty="0" err="1" smtClean="0"/>
              <a:t>Morningwood</a:t>
            </a:r>
            <a:r>
              <a:rPr lang="en-US" dirty="0" smtClean="0"/>
              <a:t> </a:t>
            </a:r>
            <a:r>
              <a:rPr lang="en-US" dirty="0" err="1" smtClean="0"/>
              <a:t>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2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ill\Desktop\GOCA Olney\Google Earth V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-561975"/>
            <a:ext cx="9055100" cy="7981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29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30705" y="793788"/>
            <a:ext cx="8426370" cy="55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89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59920"/>
              </p:ext>
            </p:extLst>
          </p:nvPr>
        </p:nvGraphicFramePr>
        <p:xfrm>
          <a:off x="2129741" y="506320"/>
          <a:ext cx="4907666" cy="635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4" imgW="6858000" imgH="8877300" progId="Word.Document.12">
                  <p:embed/>
                </p:oleObj>
              </mc:Choice>
              <mc:Fallback>
                <p:oleObj name="Document" r:id="rId4" imgW="6858000" imgH="8877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9741" y="506320"/>
                        <a:ext cx="4907666" cy="6351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4597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7353"/>
            <a:ext cx="7772400" cy="1470025"/>
          </a:xfrm>
        </p:spPr>
        <p:txBody>
          <a:bodyPr/>
          <a:lstStyle/>
          <a:p>
            <a:r>
              <a:rPr lang="en-US" b="1" dirty="0" smtClean="0"/>
              <a:t>Route 28 east of Route 97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47378"/>
            <a:ext cx="7772400" cy="45030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10-12 at 2.26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47378"/>
            <a:ext cx="8017209" cy="439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13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2 at 2.28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47" y="1484744"/>
            <a:ext cx="7500827" cy="41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05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12 at 2.29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4" y="1262588"/>
            <a:ext cx="7744454" cy="43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22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13 at 8.38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61"/>
            <a:ext cx="9144000" cy="586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9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6795"/>
            <a:ext cx="7772400" cy="1470025"/>
          </a:xfrm>
        </p:spPr>
        <p:txBody>
          <a:bodyPr/>
          <a:lstStyle/>
          <a:p>
            <a:r>
              <a:rPr lang="en-US" b="1" dirty="0" smtClean="0"/>
              <a:t>More Updates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68026"/>
            <a:ext cx="7772400" cy="461083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Second left turn lane NB 97 onto WB 28 – fully funded for design &amp; construction, expected to be completed by end of summer of 2017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SB97 right turn only into a through lane in front of Roots Shopping Center approved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Protected turns at several intersections along Route 108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84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05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Transportation Committee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8438" y="1167199"/>
            <a:ext cx="4282477" cy="5075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Roads Subcommittee</a:t>
            </a:r>
          </a:p>
          <a:p>
            <a:pPr marL="0" indent="0" algn="ctr">
              <a:buNone/>
            </a:pPr>
            <a:r>
              <a:rPr lang="en-US" sz="1600" dirty="0" smtClean="0"/>
              <a:t>Bill </a:t>
            </a:r>
            <a:r>
              <a:rPr lang="en-US" sz="1600" dirty="0" err="1" smtClean="0"/>
              <a:t>Wanatosky</a:t>
            </a:r>
            <a:endParaRPr lang="en-US" sz="1600" dirty="0" smtClean="0"/>
          </a:p>
          <a:p>
            <a:pPr marL="0" indent="0" algn="ctr">
              <a:buNone/>
            </a:pPr>
            <a:r>
              <a:rPr lang="en-US" sz="1600" dirty="0" smtClean="0"/>
              <a:t>Benson King</a:t>
            </a:r>
          </a:p>
          <a:p>
            <a:pPr marL="0" indent="0" algn="ctr">
              <a:buNone/>
            </a:pPr>
            <a:r>
              <a:rPr lang="en-US" sz="1600" dirty="0" smtClean="0"/>
              <a:t>Anthony Watkins</a:t>
            </a:r>
          </a:p>
          <a:p>
            <a:pPr marL="0" indent="0" algn="ctr">
              <a:buNone/>
            </a:pPr>
            <a:r>
              <a:rPr lang="en-US" sz="1600" dirty="0" smtClean="0"/>
              <a:t>Helene Rosenheim</a:t>
            </a:r>
          </a:p>
          <a:p>
            <a:pPr marL="0" indent="0" algn="ctr">
              <a:buNone/>
            </a:pPr>
            <a:r>
              <a:rPr lang="en-US" dirty="0" smtClean="0"/>
              <a:t>Trails Subcommittee</a:t>
            </a:r>
          </a:p>
          <a:p>
            <a:pPr marL="0" indent="0" algn="ctr">
              <a:buNone/>
            </a:pPr>
            <a:r>
              <a:rPr lang="en-US" sz="1600" dirty="0" smtClean="0"/>
              <a:t>Daniel Rubenstein</a:t>
            </a:r>
          </a:p>
          <a:p>
            <a:pPr marL="0" indent="0" algn="ctr">
              <a:buNone/>
            </a:pPr>
            <a:r>
              <a:rPr lang="en-US" sz="1600" dirty="0" smtClean="0"/>
              <a:t>Meg Pease-</a:t>
            </a:r>
            <a:r>
              <a:rPr lang="en-US" sz="1600" dirty="0" err="1" smtClean="0"/>
              <a:t>Fye</a:t>
            </a:r>
            <a:endParaRPr lang="en-US" sz="1600" dirty="0" smtClean="0"/>
          </a:p>
          <a:p>
            <a:pPr marL="0" indent="0" algn="ctr">
              <a:buNone/>
            </a:pPr>
            <a:r>
              <a:rPr lang="en-US" sz="1600" dirty="0" smtClean="0"/>
              <a:t>Max </a:t>
            </a:r>
            <a:r>
              <a:rPr lang="en-US" sz="1600" dirty="0" err="1" smtClean="0"/>
              <a:t>Handelsman</a:t>
            </a:r>
            <a:endParaRPr lang="en-US" sz="1600" dirty="0" smtClean="0"/>
          </a:p>
          <a:p>
            <a:pPr marL="0" indent="0" algn="ctr">
              <a:buNone/>
            </a:pPr>
            <a:r>
              <a:rPr lang="en-US" sz="1600" dirty="0" smtClean="0"/>
              <a:t>Joe Fritsch (consultant)</a:t>
            </a:r>
            <a:endParaRPr lang="en-US" sz="1600" dirty="0"/>
          </a:p>
          <a:p>
            <a:pPr marL="0" indent="0" algn="ctr">
              <a:buNone/>
            </a:pPr>
            <a:r>
              <a:rPr lang="en-US" dirty="0" smtClean="0"/>
              <a:t>Transit Subcommittee</a:t>
            </a:r>
          </a:p>
          <a:p>
            <a:pPr marL="0" indent="0" algn="ctr">
              <a:buNone/>
            </a:pPr>
            <a:r>
              <a:rPr lang="en-US" sz="1600" dirty="0" smtClean="0"/>
              <a:t>Sharon Dooley</a:t>
            </a:r>
          </a:p>
          <a:p>
            <a:pPr marL="0" indent="0" algn="ctr">
              <a:buNone/>
            </a:pPr>
            <a:r>
              <a:rPr lang="en-US" sz="1600" dirty="0" smtClean="0"/>
              <a:t>Stanley </a:t>
            </a:r>
            <a:r>
              <a:rPr lang="en-US" sz="1600" dirty="0" err="1" smtClean="0"/>
              <a:t>Elswick</a:t>
            </a:r>
            <a:endParaRPr lang="en-US" sz="1600" dirty="0" smtClean="0"/>
          </a:p>
          <a:p>
            <a:pPr marL="0" indent="0" algn="ctr">
              <a:buNone/>
            </a:pPr>
            <a:r>
              <a:rPr lang="en-US" sz="1600" dirty="0" err="1" smtClean="0"/>
              <a:t>Emmet</a:t>
            </a:r>
            <a:r>
              <a:rPr lang="en-US" sz="1600" dirty="0" smtClean="0"/>
              <a:t> </a:t>
            </a:r>
            <a:r>
              <a:rPr lang="en-US" sz="1600" dirty="0" err="1" smtClean="0"/>
              <a:t>Tydings</a:t>
            </a:r>
            <a:endParaRPr lang="en-US" sz="1600" dirty="0" smtClean="0"/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1426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353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Multi-Use Trail</a:t>
            </a:r>
            <a:br>
              <a:rPr lang="en-US" dirty="0" smtClean="0"/>
            </a:br>
            <a:r>
              <a:rPr lang="en-US" dirty="0" smtClean="0"/>
              <a:t>along Route 108</a:t>
            </a:r>
            <a:endParaRPr lang="en-US" dirty="0"/>
          </a:p>
        </p:txBody>
      </p:sp>
      <p:pic>
        <p:nvPicPr>
          <p:cNvPr id="3" name="Picture 2" descr="Screen Shot 2015-10-12 at 1.25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0" y="1866376"/>
            <a:ext cx="8568741" cy="33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2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Install ADA compliant sidewalk on eastbound 108</a:t>
            </a:r>
            <a:r>
              <a:rPr lang="en-US" dirty="0"/>
              <a:t> </a:t>
            </a:r>
            <a:r>
              <a:rPr lang="en-US" dirty="0" smtClean="0"/>
              <a:t>and a shared use path along westbound side of 108 between 650 to Sharp St</a:t>
            </a:r>
          </a:p>
          <a:p>
            <a:r>
              <a:rPr lang="en-US" dirty="0" smtClean="0"/>
              <a:t>Grinding and resurfacing existing roadway pavement</a:t>
            </a:r>
          </a:p>
          <a:p>
            <a:r>
              <a:rPr lang="en-US" dirty="0" smtClean="0"/>
              <a:t>Signal improvements at Brooke Rd/108</a:t>
            </a:r>
          </a:p>
          <a:p>
            <a:r>
              <a:rPr lang="en-US" dirty="0" smtClean="0"/>
              <a:t>Upgrading the mid-block crosswalk at Sherwood HS</a:t>
            </a:r>
          </a:p>
          <a:p>
            <a:r>
              <a:rPr lang="en-US" dirty="0" smtClean="0"/>
              <a:t>Install landscaping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62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3 at 8.44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881"/>
            <a:ext cx="9144000" cy="49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43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830" y="660400"/>
            <a:ext cx="7772400" cy="1470025"/>
          </a:xfrm>
        </p:spPr>
        <p:txBody>
          <a:bodyPr/>
          <a:lstStyle/>
          <a:p>
            <a:r>
              <a:rPr lang="en-US" dirty="0" smtClean="0"/>
              <a:t>Proposed Resolution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830" y="1879985"/>
            <a:ext cx="8221216" cy="4577760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Whereas Route 108 east of </a:t>
            </a:r>
            <a:r>
              <a:rPr lang="en-US" dirty="0" err="1" smtClean="0">
                <a:solidFill>
                  <a:srgbClr val="000000"/>
                </a:solidFill>
              </a:rPr>
              <a:t>Dr</a:t>
            </a:r>
            <a:r>
              <a:rPr lang="en-US" dirty="0" smtClean="0">
                <a:solidFill>
                  <a:srgbClr val="000000"/>
                </a:solidFill>
              </a:rPr>
              <a:t> Bird Rd is a narrow two lane road with no shoulders and high vehicle volume during am and pm peak hours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Whereas there are two public schools (Sherwood ES and Sherwood HS) along this section of Route 108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Whereas the current plan is to only build a trail from 650 to Brooke Rd leaving no connection to Sherwood ES</a:t>
            </a:r>
          </a:p>
          <a:p>
            <a:pPr algn="l"/>
            <a:endParaRPr lang="en-US" dirty="0" smtClean="0">
              <a:solidFill>
                <a:srgbClr val="000000"/>
              </a:solidFill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GOCA hereby resolves to support the 10 </a:t>
            </a:r>
            <a:r>
              <a:rPr lang="en-US" dirty="0" err="1" smtClean="0">
                <a:solidFill>
                  <a:srgbClr val="000000"/>
                </a:solidFill>
              </a:rPr>
              <a:t>ft</a:t>
            </a:r>
            <a:r>
              <a:rPr lang="en-US" dirty="0" smtClean="0">
                <a:solidFill>
                  <a:srgbClr val="000000"/>
                </a:solidFill>
              </a:rPr>
              <a:t> wide multi-use trail to be built the FULL length of the Project Limits (650 and Sharp St)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And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Requests the shared use path is extended west to </a:t>
            </a:r>
            <a:r>
              <a:rPr lang="en-US" dirty="0" err="1" smtClean="0">
                <a:solidFill>
                  <a:srgbClr val="000000"/>
                </a:solidFill>
              </a:rPr>
              <a:t>Dr</a:t>
            </a:r>
            <a:r>
              <a:rPr lang="en-US" dirty="0" smtClean="0">
                <a:solidFill>
                  <a:srgbClr val="000000"/>
                </a:solidFill>
              </a:rPr>
              <a:t> Bird Rd in order to provide safe routes to these two schools for students and for commuters from the Olney area.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60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From: </a:t>
            </a:r>
            <a:br>
              <a:rPr lang="en-US" sz="1600" dirty="0" smtClean="0"/>
            </a:br>
            <a:r>
              <a:rPr lang="en-US" sz="1600" u="sng" dirty="0">
                <a:hlinkClick r:id="rId2"/>
              </a:rPr>
              <a:t>http://mcplanning.maps.arcgis.com/apps/OnePane/basicviewer/index.html?appid=f7dbf4591ca247f3acb949f907839d3e</a:t>
            </a:r>
            <a:endParaRPr lang="en-US" sz="1600" dirty="0"/>
          </a:p>
        </p:txBody>
      </p:sp>
      <p:pic>
        <p:nvPicPr>
          <p:cNvPr id="3" name="Picture 2" descr="Screen Shot 2015-10-12 at 2.17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32" y="1616378"/>
            <a:ext cx="6550592" cy="48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3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6796"/>
            <a:ext cx="7772400" cy="1470025"/>
          </a:xfrm>
        </p:spPr>
        <p:txBody>
          <a:bodyPr/>
          <a:lstStyle/>
          <a:p>
            <a:r>
              <a:rPr lang="en-US" b="1" dirty="0" smtClean="0"/>
              <a:t>Bowie Mill Rd Bikeway</a:t>
            </a:r>
            <a:br>
              <a:rPr lang="en-US" b="1" dirty="0" smtClean="0"/>
            </a:br>
            <a:r>
              <a:rPr lang="en-US" b="1" dirty="0" smtClean="0"/>
              <a:t>(separate presentation)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3073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Transit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1673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 related survey 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Almost half </a:t>
            </a:r>
            <a:r>
              <a:rPr lang="en-US" dirty="0" smtClean="0"/>
              <a:t>(46%) would </a:t>
            </a:r>
            <a:r>
              <a:rPr lang="en-US" dirty="0"/>
              <a:t>consider a point to point express </a:t>
            </a:r>
            <a:r>
              <a:rPr lang="en-US" dirty="0" smtClean="0"/>
              <a:t>shuttle to metro </a:t>
            </a:r>
            <a:r>
              <a:rPr lang="en-US" dirty="0"/>
              <a:t>for some of their trips or for commuting to/from </a:t>
            </a:r>
            <a:r>
              <a:rPr lang="en-US" dirty="0" smtClean="0"/>
              <a:t>work</a:t>
            </a:r>
          </a:p>
          <a:p>
            <a:r>
              <a:rPr lang="en-US" dirty="0" smtClean="0"/>
              <a:t>30% said would not use shuttle since destination not close to metro stop</a:t>
            </a:r>
          </a:p>
          <a:p>
            <a:r>
              <a:rPr lang="en-US" dirty="0" smtClean="0"/>
              <a:t>Factors that would entice one to use a shuttle:</a:t>
            </a:r>
          </a:p>
          <a:p>
            <a:pPr lvl="1"/>
            <a:r>
              <a:rPr lang="en-US" dirty="0" smtClean="0"/>
              <a:t>Cost is less than driving (56%)</a:t>
            </a:r>
          </a:p>
          <a:p>
            <a:pPr lvl="1"/>
            <a:r>
              <a:rPr lang="en-US" dirty="0" smtClean="0"/>
              <a:t>Little wait time (48%)</a:t>
            </a:r>
          </a:p>
          <a:p>
            <a:pPr lvl="1"/>
            <a:r>
              <a:rPr lang="en-US" dirty="0" smtClean="0"/>
              <a:t>Saves time (45%)</a:t>
            </a:r>
          </a:p>
          <a:p>
            <a:pPr lvl="1"/>
            <a:r>
              <a:rPr lang="en-US" dirty="0" smtClean="0"/>
              <a:t>Guaranteed ride home (42%)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874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might this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093" y="1600200"/>
            <a:ext cx="7841707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Potentially 75% of Olney residents would consider a point to point express shuttle and cost, travel time, and guaranteed schedule are factors influencing their decision.</a:t>
            </a:r>
          </a:p>
          <a:p>
            <a:r>
              <a:rPr lang="en-US" dirty="0" smtClean="0"/>
              <a:t>Working with private sedan company to explore this option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784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312" y="522157"/>
            <a:ext cx="7772400" cy="1470025"/>
          </a:xfrm>
        </p:spPr>
        <p:txBody>
          <a:bodyPr/>
          <a:lstStyle/>
          <a:p>
            <a:r>
              <a:rPr lang="en-US" b="1" dirty="0" smtClean="0"/>
              <a:t>ITA </a:t>
            </a:r>
            <a:br>
              <a:rPr lang="en-US" b="1" dirty="0" smtClean="0"/>
            </a:br>
            <a:r>
              <a:rPr lang="en-US" b="1" dirty="0" smtClean="0"/>
              <a:t>(Independent Transit Authority)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682" y="1813297"/>
            <a:ext cx="8172030" cy="432245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 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County asked state for permission to create an ITA in order to build and fund mass </a:t>
            </a:r>
            <a:r>
              <a:rPr lang="en-US" dirty="0">
                <a:solidFill>
                  <a:srgbClr val="000000"/>
                </a:solidFill>
              </a:rPr>
              <a:t>transit </a:t>
            </a:r>
            <a:r>
              <a:rPr lang="en-US" dirty="0" smtClean="0">
                <a:solidFill>
                  <a:srgbClr val="000000"/>
                </a:solidFill>
              </a:rPr>
              <a:t>(BRT)</a:t>
            </a:r>
            <a:endParaRPr lang="en-US" dirty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Will be able to levy </a:t>
            </a:r>
            <a:r>
              <a:rPr lang="en-US" dirty="0">
                <a:solidFill>
                  <a:srgbClr val="000000"/>
                </a:solidFill>
              </a:rPr>
              <a:t>new taxes exceeding </a:t>
            </a:r>
            <a:r>
              <a:rPr lang="en-US" dirty="0" smtClean="0">
                <a:solidFill>
                  <a:srgbClr val="000000"/>
                </a:solidFill>
              </a:rPr>
              <a:t>charter limits</a:t>
            </a:r>
            <a:endParaRPr lang="en-US" dirty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ITA </a:t>
            </a:r>
            <a:r>
              <a:rPr lang="en-US" dirty="0" smtClean="0">
                <a:solidFill>
                  <a:srgbClr val="000000"/>
                </a:solidFill>
              </a:rPr>
              <a:t>operates </a:t>
            </a:r>
            <a:r>
              <a:rPr lang="en-US" dirty="0">
                <a:solidFill>
                  <a:srgbClr val="000000"/>
                </a:solidFill>
              </a:rPr>
              <a:t>separately from the current </a:t>
            </a:r>
            <a:r>
              <a:rPr lang="en-US" dirty="0" smtClean="0">
                <a:solidFill>
                  <a:srgbClr val="000000"/>
                </a:solidFill>
              </a:rPr>
              <a:t>MCDOT</a:t>
            </a:r>
            <a:endParaRPr lang="en-US" dirty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ITA reports </a:t>
            </a:r>
            <a:r>
              <a:rPr lang="en-US" dirty="0">
                <a:solidFill>
                  <a:srgbClr val="000000"/>
                </a:solidFill>
              </a:rPr>
              <a:t>to the County Executive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No </a:t>
            </a:r>
            <a:r>
              <a:rPr lang="en-US" dirty="0">
                <a:solidFill>
                  <a:srgbClr val="000000"/>
                </a:solidFill>
              </a:rPr>
              <a:t>Comparative “Alternative Analysis” has been done to justify Prioritization and Funding ($2.2Billion) for local BRT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Power </a:t>
            </a:r>
            <a:r>
              <a:rPr lang="en-US" dirty="0">
                <a:solidFill>
                  <a:srgbClr val="000000"/>
                </a:solidFill>
              </a:rPr>
              <a:t>of Eminent Domain = no protection for homeowners and businesses and no compensation formulas for fair pricing</a:t>
            </a:r>
          </a:p>
        </p:txBody>
      </p:sp>
    </p:spTree>
    <p:extLst>
      <p:ext uri="{BB962C8B-B14F-4D97-AF65-F5344CB8AC3E}">
        <p14:creationId xmlns:p14="http://schemas.microsoft.com/office/powerpoint/2010/main" val="50693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6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20461"/>
            <a:ext cx="7772400" cy="1470025"/>
          </a:xfrm>
        </p:spPr>
        <p:txBody>
          <a:bodyPr/>
          <a:lstStyle/>
          <a:p>
            <a:r>
              <a:rPr lang="en-US" b="1" dirty="0" smtClean="0"/>
              <a:t>ITA timeline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1864800"/>
            <a:ext cx="7630992" cy="4324617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Transit Task Force held a forum on 9/30/2015 to receive feedback from the community.  GOCA sent in written testimony reiterating March’s resolution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MoCo</a:t>
            </a:r>
            <a:r>
              <a:rPr lang="en-US" dirty="0" smtClean="0">
                <a:solidFill>
                  <a:srgbClr val="000000"/>
                </a:solidFill>
              </a:rPr>
              <a:t> State Delegation will hold a public hearing on 11/30/2015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09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908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ITA will be fully discussed at the November 10, 2015 </a:t>
            </a:r>
            <a:br>
              <a:rPr lang="en-US" dirty="0" smtClean="0"/>
            </a:br>
            <a:r>
              <a:rPr lang="en-US" dirty="0" smtClean="0"/>
              <a:t>GOCA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65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Emory Lane and Georgia Ave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0703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1019"/>
            <a:ext cx="7772400" cy="1470025"/>
          </a:xfrm>
        </p:spPr>
        <p:txBody>
          <a:bodyPr/>
          <a:lstStyle/>
          <a:p>
            <a:r>
              <a:rPr lang="en-US" b="1" dirty="0" smtClean="0"/>
              <a:t>Issue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402" y="1722158"/>
            <a:ext cx="8221215" cy="439570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 avoid waiting for the left turn arrow on NB97 to turn onto Emory Lane, vehicles turn left onto </a:t>
            </a:r>
            <a:r>
              <a:rPr lang="en-US" dirty="0" err="1" smtClean="0">
                <a:solidFill>
                  <a:srgbClr val="000000"/>
                </a:solidFill>
              </a:rPr>
              <a:t>Hillcroft</a:t>
            </a:r>
            <a:r>
              <a:rPr lang="en-US" dirty="0" smtClean="0">
                <a:solidFill>
                  <a:srgbClr val="000000"/>
                </a:solidFill>
              </a:rPr>
              <a:t> Rd and speed through the residential area to reach Emory Ln or </a:t>
            </a:r>
            <a:r>
              <a:rPr lang="en-US" dirty="0" err="1" smtClean="0">
                <a:solidFill>
                  <a:srgbClr val="000000"/>
                </a:solidFill>
              </a:rPr>
              <a:t>Cashell</a:t>
            </a:r>
            <a:r>
              <a:rPr lang="en-US" dirty="0" smtClean="0">
                <a:solidFill>
                  <a:srgbClr val="000000"/>
                </a:solidFill>
              </a:rPr>
              <a:t> Rd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Goal is to make it easier for vehicles to turn at Emory Lane so there is no reason to cut through on </a:t>
            </a:r>
            <a:r>
              <a:rPr lang="en-US" dirty="0" err="1" smtClean="0">
                <a:solidFill>
                  <a:srgbClr val="000000"/>
                </a:solidFill>
              </a:rPr>
              <a:t>Hillcroft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52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NB 97 &amp; </a:t>
            </a:r>
            <a:r>
              <a:rPr lang="en-US" b="1" dirty="0" err="1" smtClean="0"/>
              <a:t>Hillcroft</a:t>
            </a:r>
            <a:r>
              <a:rPr lang="en-US" b="1" dirty="0" smtClean="0"/>
              <a:t> Rd</a:t>
            </a:r>
            <a:endParaRPr lang="en-US" b="1" dirty="0"/>
          </a:p>
        </p:txBody>
      </p:sp>
      <p:pic>
        <p:nvPicPr>
          <p:cNvPr id="3" name="Picture 2" descr="Screen Shot 2015-10-12 at 11.16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3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0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latin typeface="Arial" charset="0"/>
                <a:cs typeface="Arial" charset="0"/>
              </a:rPr>
              <a:t>NB 97 </a:t>
            </a:r>
            <a:r>
              <a:rPr lang="en-US" sz="4000" b="1" dirty="0">
                <a:latin typeface="Arial" charset="0"/>
                <a:cs typeface="Arial" charset="0"/>
              </a:rPr>
              <a:t>&amp; Emory </a:t>
            </a:r>
            <a:r>
              <a:rPr lang="en-US" sz="4000" b="1" dirty="0" smtClean="0">
                <a:latin typeface="Arial" charset="0"/>
                <a:cs typeface="Arial" charset="0"/>
              </a:rPr>
              <a:t>Rd </a:t>
            </a:r>
            <a:r>
              <a:rPr lang="en-US" sz="4000" b="1" dirty="0">
                <a:latin typeface="Arial" charset="0"/>
                <a:cs typeface="Arial" charset="0"/>
              </a:rPr>
              <a:t>Turn Lane(s)  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t="31760" r="790" b="16113"/>
          <a:stretch>
            <a:fillRect/>
          </a:stretch>
        </p:blipFill>
        <p:spPr bwMode="auto">
          <a:xfrm>
            <a:off x="173038" y="2362200"/>
            <a:ext cx="859631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V="1">
            <a:off x="4392613" y="4418013"/>
            <a:ext cx="407987" cy="534987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533400" y="2808288"/>
            <a:ext cx="3048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Extend lane from Emory pass Hillcroft.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Add a second turn lane at Emory</a:t>
            </a:r>
            <a:r>
              <a:rPr lang="en-US" sz="1400">
                <a:solidFill>
                  <a:schemeClr val="bg1"/>
                </a:solidFill>
              </a:rPr>
              <a:t>(Traffic backs up to ICC)</a:t>
            </a:r>
            <a:endParaRPr lang="en-US" sz="160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3962400" y="4065588"/>
            <a:ext cx="457200" cy="379412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Oval 12"/>
          <p:cNvSpPr/>
          <p:nvPr/>
        </p:nvSpPr>
        <p:spPr>
          <a:xfrm>
            <a:off x="173038" y="2514600"/>
            <a:ext cx="3570287" cy="1600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58975" y="4114800"/>
            <a:ext cx="2232025" cy="60960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02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2012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latin typeface="Arial" charset="0"/>
                <a:cs typeface="Arial" charset="0"/>
              </a:rPr>
              <a:t>SB MD</a:t>
            </a:r>
            <a:r>
              <a:rPr lang="en-US" sz="4000" b="1" dirty="0">
                <a:latin typeface="Arial" charset="0"/>
                <a:cs typeface="Arial" charset="0"/>
              </a:rPr>
              <a:t>-</a:t>
            </a:r>
            <a:r>
              <a:rPr lang="en-US" sz="4000" b="1" dirty="0" smtClean="0">
                <a:latin typeface="Arial" charset="0"/>
                <a:cs typeface="Arial" charset="0"/>
              </a:rPr>
              <a:t>97</a:t>
            </a:r>
            <a:r>
              <a:rPr lang="en-US" sz="4000" b="1" dirty="0">
                <a:latin typeface="Arial" charset="0"/>
                <a:cs typeface="Arial" charset="0"/>
              </a:rPr>
              <a:t> </a:t>
            </a:r>
            <a:r>
              <a:rPr lang="en-US" sz="4000" b="1" dirty="0" smtClean="0">
                <a:latin typeface="Arial" charset="0"/>
                <a:cs typeface="Arial" charset="0"/>
              </a:rPr>
              <a:t>&amp; </a:t>
            </a:r>
            <a:r>
              <a:rPr lang="en-US" sz="4000" b="1" dirty="0" err="1" smtClean="0">
                <a:latin typeface="Arial" charset="0"/>
                <a:cs typeface="Arial" charset="0"/>
              </a:rPr>
              <a:t>Hillcroft</a:t>
            </a:r>
            <a:r>
              <a:rPr lang="en-US" sz="4000" b="1" dirty="0" smtClean="0">
                <a:latin typeface="Arial" charset="0"/>
                <a:cs typeface="Arial" charset="0"/>
              </a:rPr>
              <a:t> Rd</a:t>
            </a:r>
            <a:endParaRPr lang="en-US" sz="4000" b="1" dirty="0">
              <a:latin typeface="Arial" charset="0"/>
              <a:cs typeface="Arial" charset="0"/>
            </a:endParaRPr>
          </a:p>
        </p:txBody>
      </p:sp>
      <p:grpSp>
        <p:nvGrpSpPr>
          <p:cNvPr id="6147" name="Group 16392"/>
          <p:cNvGrpSpPr>
            <a:grpSpLocks/>
          </p:cNvGrpSpPr>
          <p:nvPr/>
        </p:nvGrpSpPr>
        <p:grpSpPr bwMode="auto">
          <a:xfrm>
            <a:off x="161925" y="1447800"/>
            <a:ext cx="8686800" cy="4754563"/>
            <a:chOff x="162393" y="1447800"/>
            <a:chExt cx="8686800" cy="4754880"/>
          </a:xfrm>
        </p:grpSpPr>
        <p:pic>
          <p:nvPicPr>
            <p:cNvPr id="615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" t="27274" r="790" b="5194"/>
            <a:stretch>
              <a:fillRect/>
            </a:stretch>
          </p:blipFill>
          <p:spPr bwMode="auto">
            <a:xfrm>
              <a:off x="162393" y="1447800"/>
              <a:ext cx="8686800" cy="4754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734268" y="4877029"/>
              <a:ext cx="3048000" cy="9223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Add a lane from Emory to MD-200 (ICC) to relieve traffic flow in this area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4505794" y="3505200"/>
              <a:ext cx="3342806" cy="1981200"/>
            </a:xfrm>
            <a:prstGeom prst="straightConnector1">
              <a:avLst/>
            </a:prstGeom>
            <a:ln w="95250">
              <a:solidFill>
                <a:srgbClr val="00B050">
                  <a:alpha val="86000"/>
                </a:srgbClr>
              </a:solidFill>
              <a:prstDash val="sysDash"/>
              <a:headEnd type="triangle" w="sm" len="sm"/>
              <a:tailEnd type="triangl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stA="45000" endPos="0" dist="50800" dir="5400000" sy="-100000" algn="bl" rotWithShape="0"/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372068" y="4114978"/>
              <a:ext cx="1143000" cy="6858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829268" y="3962568"/>
              <a:ext cx="304800" cy="9906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2" name="TextBox 23"/>
            <p:cNvSpPr txBox="1">
              <a:spLocks noChangeArrowheads="1"/>
            </p:cNvSpPr>
            <p:nvPr/>
          </p:nvSpPr>
          <p:spPr bwMode="auto">
            <a:xfrm>
              <a:off x="470939" y="1919644"/>
              <a:ext cx="2500861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</a:rPr>
                <a:t>Extend</a:t>
              </a:r>
              <a:r>
                <a:rPr lang="en-US" sz="1600">
                  <a:solidFill>
                    <a:schemeClr val="bg1"/>
                  </a:solidFill>
                </a:rPr>
                <a:t> Emory turn lane past Hillcroft to allow increased traffic flow on MD-97 &amp; E-Emory La.</a:t>
              </a:r>
            </a:p>
          </p:txBody>
        </p:sp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229068" y="3657747"/>
              <a:ext cx="2133600" cy="685846"/>
            </a:xfrm>
            <a:prstGeom prst="straightConnector1">
              <a:avLst/>
            </a:prstGeom>
            <a:noFill/>
            <a:ln w="57150">
              <a:solidFill>
                <a:srgbClr val="92D050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64" name="TextBox 29"/>
            <p:cNvSpPr txBox="1">
              <a:spLocks noChangeArrowheads="1"/>
            </p:cNvSpPr>
            <p:nvPr/>
          </p:nvSpPr>
          <p:spPr bwMode="auto">
            <a:xfrm>
              <a:off x="906280" y="4953000"/>
              <a:ext cx="181880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400" b="1" u="sng">
                  <a:solidFill>
                    <a:srgbClr val="FF0000"/>
                  </a:solidFill>
                </a:rPr>
                <a:t>Eliminate</a:t>
              </a:r>
              <a:r>
                <a:rPr lang="en-US" sz="1400">
                  <a:solidFill>
                    <a:srgbClr val="FF0000"/>
                  </a:solidFill>
                </a:rPr>
                <a:t> Turn lane from MD-97 to Hillcroft Rd.</a:t>
              </a:r>
            </a:p>
          </p:txBody>
        </p:sp>
        <p:sp>
          <p:nvSpPr>
            <p:cNvPr id="16392" name="Rectangle 16391"/>
            <p:cNvSpPr/>
            <p:nvPr/>
          </p:nvSpPr>
          <p:spPr>
            <a:xfrm>
              <a:off x="7990356" y="5410464"/>
              <a:ext cx="849312" cy="792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6148" name="TextBox 42"/>
          <p:cNvSpPr txBox="1">
            <a:spLocks noChangeArrowheads="1"/>
          </p:cNvSpPr>
          <p:nvPr/>
        </p:nvSpPr>
        <p:spPr bwMode="auto">
          <a:xfrm>
            <a:off x="3509963" y="1981200"/>
            <a:ext cx="250983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400">
                <a:solidFill>
                  <a:srgbClr val="FF0000"/>
                </a:solidFill>
              </a:rPr>
              <a:t>Note: Traffic cannot access Emory turn lane on N. MD-97 due to turn lane at Hillcroft into Brooke Manor </a:t>
            </a:r>
            <a:r>
              <a:rPr lang="en-US" sz="1100">
                <a:solidFill>
                  <a:srgbClr val="FF0000"/>
                </a:solidFill>
              </a:rPr>
              <a:t>(… traffic backs up from Emory to the ICC)</a:t>
            </a:r>
            <a:endParaRPr lang="en-US" sz="1400">
              <a:solidFill>
                <a:srgbClr val="FF00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2667000" y="3284538"/>
            <a:ext cx="1984375" cy="22066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6" name="Oval 16395"/>
          <p:cNvSpPr/>
          <p:nvPr/>
        </p:nvSpPr>
        <p:spPr>
          <a:xfrm>
            <a:off x="3124200" y="1752600"/>
            <a:ext cx="3052763" cy="1520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266700" y="1620838"/>
            <a:ext cx="2705100" cy="17319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12763" y="4800600"/>
            <a:ext cx="2230437" cy="10239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1143000" y="3352800"/>
            <a:ext cx="485775" cy="64770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3276600" y="4603750"/>
            <a:ext cx="3568700" cy="14160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56" name="Straight Arrow Connector 55"/>
          <p:cNvCxnSpPr>
            <a:stCxn id="55" idx="0"/>
          </p:cNvCxnSpPr>
          <p:nvPr/>
        </p:nvCxnSpPr>
        <p:spPr>
          <a:xfrm flipH="1" flipV="1">
            <a:off x="4876800" y="3825875"/>
            <a:ext cx="184150" cy="777875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6858000" y="5311775"/>
            <a:ext cx="609600" cy="98425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19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3130"/>
            <a:ext cx="7772400" cy="1470025"/>
          </a:xfrm>
        </p:spPr>
        <p:txBody>
          <a:bodyPr/>
          <a:lstStyle/>
          <a:p>
            <a:r>
              <a:rPr lang="en-US" b="1" dirty="0" smtClean="0"/>
              <a:t>Possible Solutions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03805"/>
            <a:ext cx="6400800" cy="459294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Extend the NB97 left turn lane onto Emory Lane past </a:t>
            </a:r>
            <a:r>
              <a:rPr lang="en-US" dirty="0" err="1" smtClean="0">
                <a:solidFill>
                  <a:schemeClr val="tx1"/>
                </a:solidFill>
              </a:rPr>
              <a:t>Hillcroft</a:t>
            </a:r>
            <a:r>
              <a:rPr lang="en-US" dirty="0" smtClean="0">
                <a:solidFill>
                  <a:schemeClr val="tx1"/>
                </a:solidFill>
              </a:rPr>
              <a:t> Rd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Two left turn lanes from NB97 onto Emory Lane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Close entrance to </a:t>
            </a:r>
            <a:r>
              <a:rPr lang="en-US" dirty="0" err="1" smtClean="0">
                <a:solidFill>
                  <a:schemeClr val="tx1"/>
                </a:solidFill>
              </a:rPr>
              <a:t>Hillcroft</a:t>
            </a:r>
            <a:r>
              <a:rPr lang="en-US" dirty="0" smtClean="0">
                <a:solidFill>
                  <a:schemeClr val="tx1"/>
                </a:solidFill>
              </a:rPr>
              <a:t> from NB97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87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724</Words>
  <Application>Microsoft Macintosh PowerPoint</Application>
  <PresentationFormat>On-screen Show (4:3)</PresentationFormat>
  <Paragraphs>93</Paragraphs>
  <Slides>31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Document</vt:lpstr>
      <vt:lpstr>Transportation Committee Update</vt:lpstr>
      <vt:lpstr>Transportation Committee Members</vt:lpstr>
      <vt:lpstr>Roads</vt:lpstr>
      <vt:lpstr>Emory Lane and Georgia Ave</vt:lpstr>
      <vt:lpstr>Issue</vt:lpstr>
      <vt:lpstr>NB 97 &amp; Hillcroft Rd</vt:lpstr>
      <vt:lpstr>NB 97 &amp; Emory Rd Turn Lane(s)  </vt:lpstr>
      <vt:lpstr>SB MD-97 &amp; Hillcroft Rd</vt:lpstr>
      <vt:lpstr>Possible Solutions</vt:lpstr>
      <vt:lpstr>Connection between High St  and Morningwood Dr</vt:lpstr>
      <vt:lpstr>PowerPoint Presentation</vt:lpstr>
      <vt:lpstr>PowerPoint Presentation</vt:lpstr>
      <vt:lpstr>PowerPoint Presentation</vt:lpstr>
      <vt:lpstr>Route 28 east of Route 97</vt:lpstr>
      <vt:lpstr>PowerPoint Presentation</vt:lpstr>
      <vt:lpstr>PowerPoint Presentation</vt:lpstr>
      <vt:lpstr>PowerPoint Presentation</vt:lpstr>
      <vt:lpstr>More Updates</vt:lpstr>
      <vt:lpstr>Trails</vt:lpstr>
      <vt:lpstr>Proposed Multi-Use Trail along Route 108</vt:lpstr>
      <vt:lpstr>Details</vt:lpstr>
      <vt:lpstr>PowerPoint Presentation</vt:lpstr>
      <vt:lpstr>Proposed Resolution</vt:lpstr>
      <vt:lpstr>From:  http://mcplanning.maps.arcgis.com/apps/OnePane/basicviewer/index.html?appid=f7dbf4591ca247f3acb949f907839d3e</vt:lpstr>
      <vt:lpstr>Bowie Mill Rd Bikeway (separate presentation)</vt:lpstr>
      <vt:lpstr>Transit</vt:lpstr>
      <vt:lpstr>Transit related survey questions</vt:lpstr>
      <vt:lpstr>What might this mean?</vt:lpstr>
      <vt:lpstr>ITA  (Independent Transit Authority)</vt:lpstr>
      <vt:lpstr>ITA timeline</vt:lpstr>
      <vt:lpstr>ITA will be fully discussed at the November 10, 2015  GOCA meeting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 Committee Update</dc:title>
  <dc:creator>Barbara Falcigno</dc:creator>
  <cp:lastModifiedBy>Barbara Falcigno</cp:lastModifiedBy>
  <cp:revision>35</cp:revision>
  <dcterms:created xsi:type="dcterms:W3CDTF">2015-10-06T14:38:47Z</dcterms:created>
  <dcterms:modified xsi:type="dcterms:W3CDTF">2015-10-14T16:47:13Z</dcterms:modified>
</cp:coreProperties>
</file>