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22"/>
  </p:notesMasterIdLst>
  <p:sldIdLst>
    <p:sldId id="257" r:id="rId2"/>
    <p:sldId id="258" r:id="rId3"/>
    <p:sldId id="259" r:id="rId4"/>
    <p:sldId id="260" r:id="rId5"/>
    <p:sldId id="262" r:id="rId6"/>
    <p:sldId id="291" r:id="rId7"/>
    <p:sldId id="265" r:id="rId8"/>
    <p:sldId id="278" r:id="rId9"/>
    <p:sldId id="266" r:id="rId10"/>
    <p:sldId id="267" r:id="rId11"/>
    <p:sldId id="284" r:id="rId12"/>
    <p:sldId id="287" r:id="rId13"/>
    <p:sldId id="282" r:id="rId14"/>
    <p:sldId id="289" r:id="rId15"/>
    <p:sldId id="290" r:id="rId16"/>
    <p:sldId id="286" r:id="rId17"/>
    <p:sldId id="288" r:id="rId18"/>
    <p:sldId id="277" r:id="rId19"/>
    <p:sldId id="264" r:id="rId20"/>
    <p:sldId id="275" r:id="rId2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2F33"/>
    <a:srgbClr val="DE5C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8548" autoAdjust="0"/>
    <p:restoredTop sz="94660"/>
  </p:normalViewPr>
  <p:slideViewPr>
    <p:cSldViewPr snapToGrid="0">
      <p:cViewPr>
        <p:scale>
          <a:sx n="82" d="100"/>
          <a:sy n="82" d="100"/>
        </p:scale>
        <p:origin x="480" y="72"/>
      </p:cViewPr>
      <p:guideLst/>
    </p:cSldViewPr>
  </p:slideViewPr>
  <p:notesTextViewPr>
    <p:cViewPr>
      <p:scale>
        <a:sx n="1" d="1"/>
        <a:sy n="1" d="1"/>
      </p:scale>
      <p:origin x="0" y="0"/>
    </p:cViewPr>
  </p:notesTextViewPr>
  <p:sorterViewPr>
    <p:cViewPr>
      <p:scale>
        <a:sx n="1" d="1"/>
        <a:sy n="1" d="1"/>
      </p:scale>
      <p:origin x="0" y="-328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89251CD-3610-4941-B962-B90F0C05F583}" type="datetimeFigureOut">
              <a:rPr lang="en-US" smtClean="0"/>
              <a:t>6/13/24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6C5FE02-A63F-462E-B84B-54F439D8965B}" type="slidenum">
              <a:rPr lang="en-US" smtClean="0"/>
              <a:t>‹#›</a:t>
            </a:fld>
            <a:endParaRPr lang="en-US" dirty="0"/>
          </a:p>
        </p:txBody>
      </p:sp>
    </p:spTree>
    <p:extLst>
      <p:ext uri="{BB962C8B-B14F-4D97-AF65-F5344CB8AC3E}">
        <p14:creationId xmlns:p14="http://schemas.microsoft.com/office/powerpoint/2010/main" val="2227408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notes"/>
          <p:cNvSpPr>
            <a:spLocks noGrp="1" noRot="1" noChangeAspect="1"/>
          </p:cNvSpPr>
          <p:nvPr>
            <p:ph type="sldImg" idx="2"/>
          </p:nvPr>
        </p:nvSpPr>
        <p:spPr>
          <a:xfrm>
            <a:off x="431800" y="708025"/>
            <a:ext cx="6302375" cy="35448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p1:notes"/>
          <p:cNvSpPr txBox="1">
            <a:spLocks noGrp="1"/>
          </p:cNvSpPr>
          <p:nvPr>
            <p:ph type="body" idx="1"/>
          </p:nvPr>
        </p:nvSpPr>
        <p:spPr>
          <a:xfrm>
            <a:off x="716619" y="4489387"/>
            <a:ext cx="5732949" cy="4253103"/>
          </a:xfrm>
          <a:prstGeom prst="rect">
            <a:avLst/>
          </a:prstGeom>
          <a:noFill/>
          <a:ln>
            <a:noFill/>
          </a:ln>
        </p:spPr>
        <p:txBody>
          <a:bodyPr spcFirstLastPara="1" wrap="square" lIns="94932" tIns="94932" rIns="94932" bIns="94932" anchor="t" anchorCtr="0">
            <a:noAutofit/>
          </a:bodyPr>
          <a:lstStyle/>
          <a:p>
            <a:endParaRPr dirty="0"/>
          </a:p>
        </p:txBody>
      </p:sp>
    </p:spTree>
    <p:extLst>
      <p:ext uri="{BB962C8B-B14F-4D97-AF65-F5344CB8AC3E}">
        <p14:creationId xmlns:p14="http://schemas.microsoft.com/office/powerpoint/2010/main" val="665420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C5FE02-A63F-462E-B84B-54F439D8965B}" type="slidenum">
              <a:rPr lang="en-US" smtClean="0"/>
              <a:t>2</a:t>
            </a:fld>
            <a:endParaRPr lang="en-US" dirty="0"/>
          </a:p>
        </p:txBody>
      </p:sp>
    </p:spTree>
    <p:extLst>
      <p:ext uri="{BB962C8B-B14F-4D97-AF65-F5344CB8AC3E}">
        <p14:creationId xmlns:p14="http://schemas.microsoft.com/office/powerpoint/2010/main" val="2341375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89091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33302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1" name="Google Shape;301;p18: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a:buSzPts val="1100"/>
            </a:pPr>
            <a:endParaRPr dirty="0"/>
          </a:p>
        </p:txBody>
      </p:sp>
    </p:spTree>
    <p:extLst>
      <p:ext uri="{BB962C8B-B14F-4D97-AF65-F5344CB8AC3E}">
        <p14:creationId xmlns:p14="http://schemas.microsoft.com/office/powerpoint/2010/main" val="3624255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703406-5700-4AB2-A143-C8965CD96287}" type="datetime1">
              <a:rPr lang="en-US" smtClean="0"/>
              <a:t>6/13/24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CA3E95-B7BE-495F-9488-099E84845B72}" type="datetime1">
              <a:rPr lang="en-US" smtClean="0"/>
              <a:t>6/13/24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4CB14571-1E9B-410C-9F17-EFCFBAF785B9}" type="datetime1">
              <a:rPr lang="en-US" smtClean="0"/>
              <a:t>6/13/24</a:t>
            </a:fld>
            <a:endParaRPr lang="en-US" dirty="0"/>
          </a:p>
        </p:txBody>
      </p:sp>
      <p:sp>
        <p:nvSpPr>
          <p:cNvPr id="5" name="Footer Placeholder 4"/>
          <p:cNvSpPr>
            <a:spLocks noGrp="1"/>
          </p:cNvSpPr>
          <p:nvPr>
            <p:ph type="ftr" sz="quarter" idx="11"/>
          </p:nvPr>
        </p:nvSpPr>
        <p:spPr>
          <a:xfrm>
            <a:off x="3776135" y="6422854"/>
            <a:ext cx="4279669" cy="365125"/>
          </a:xfrm>
        </p:spPr>
        <p:txBody>
          <a:bodyPr/>
          <a:lstStyle/>
          <a:p>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4FAB73BC-B049-4115-A692-8D63A059BFB8}"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3"/>
        <p:cNvGrpSpPr/>
        <p:nvPr/>
      </p:nvGrpSpPr>
      <p:grpSpPr>
        <a:xfrm>
          <a:off x="0" y="0"/>
          <a:ext cx="0" cy="0"/>
          <a:chOff x="0" y="0"/>
          <a:chExt cx="0" cy="0"/>
        </a:xfrm>
      </p:grpSpPr>
      <p:sp>
        <p:nvSpPr>
          <p:cNvPr id="24" name="Google Shape;24;p22"/>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2"/>
              </a:buClr>
              <a:buSzPts val="2800"/>
              <a:buFont typeface="Century Gothic"/>
              <a:buNone/>
              <a:defRPr/>
            </a:lvl1pPr>
            <a:lvl2pPr lvl="1" algn="l">
              <a:lnSpc>
                <a:spcPct val="100000"/>
              </a:lnSpc>
              <a:spcBef>
                <a:spcPts val="0"/>
              </a:spcBef>
              <a:spcAft>
                <a:spcPts val="0"/>
              </a:spcAft>
              <a:buClr>
                <a:schemeClr val="lt2"/>
              </a:buClr>
              <a:buSzPts val="2800"/>
              <a:buNone/>
              <a:defRPr/>
            </a:lvl2pPr>
            <a:lvl3pPr lvl="2" algn="l">
              <a:lnSpc>
                <a:spcPct val="100000"/>
              </a:lnSpc>
              <a:spcBef>
                <a:spcPts val="0"/>
              </a:spcBef>
              <a:spcAft>
                <a:spcPts val="0"/>
              </a:spcAft>
              <a:buClr>
                <a:schemeClr val="lt2"/>
              </a:buClr>
              <a:buSzPts val="2800"/>
              <a:buNone/>
              <a:defRPr/>
            </a:lvl3pPr>
            <a:lvl4pPr lvl="3" algn="l">
              <a:lnSpc>
                <a:spcPct val="100000"/>
              </a:lnSpc>
              <a:spcBef>
                <a:spcPts val="0"/>
              </a:spcBef>
              <a:spcAft>
                <a:spcPts val="0"/>
              </a:spcAft>
              <a:buClr>
                <a:schemeClr val="lt2"/>
              </a:buClr>
              <a:buSzPts val="2800"/>
              <a:buNone/>
              <a:defRPr/>
            </a:lvl4pPr>
            <a:lvl5pPr lvl="4" algn="l">
              <a:lnSpc>
                <a:spcPct val="100000"/>
              </a:lnSpc>
              <a:spcBef>
                <a:spcPts val="0"/>
              </a:spcBef>
              <a:spcAft>
                <a:spcPts val="0"/>
              </a:spcAft>
              <a:buClr>
                <a:schemeClr val="lt2"/>
              </a:buClr>
              <a:buSzPts val="2800"/>
              <a:buNone/>
              <a:defRPr/>
            </a:lvl5pPr>
            <a:lvl6pPr lvl="5" algn="l">
              <a:lnSpc>
                <a:spcPct val="100000"/>
              </a:lnSpc>
              <a:spcBef>
                <a:spcPts val="0"/>
              </a:spcBef>
              <a:spcAft>
                <a:spcPts val="0"/>
              </a:spcAft>
              <a:buClr>
                <a:schemeClr val="lt2"/>
              </a:buClr>
              <a:buSzPts val="2800"/>
              <a:buNone/>
              <a:defRPr/>
            </a:lvl6pPr>
            <a:lvl7pPr lvl="6" algn="l">
              <a:lnSpc>
                <a:spcPct val="100000"/>
              </a:lnSpc>
              <a:spcBef>
                <a:spcPts val="0"/>
              </a:spcBef>
              <a:spcAft>
                <a:spcPts val="0"/>
              </a:spcAft>
              <a:buClr>
                <a:schemeClr val="lt2"/>
              </a:buClr>
              <a:buSzPts val="2800"/>
              <a:buNone/>
              <a:defRPr/>
            </a:lvl7pPr>
            <a:lvl8pPr lvl="7" algn="l">
              <a:lnSpc>
                <a:spcPct val="100000"/>
              </a:lnSpc>
              <a:spcBef>
                <a:spcPts val="0"/>
              </a:spcBef>
              <a:spcAft>
                <a:spcPts val="0"/>
              </a:spcAft>
              <a:buClr>
                <a:schemeClr val="lt2"/>
              </a:buClr>
              <a:buSzPts val="2800"/>
              <a:buNone/>
              <a:defRPr/>
            </a:lvl8pPr>
            <a:lvl9pPr lvl="8" algn="l">
              <a:lnSpc>
                <a:spcPct val="100000"/>
              </a:lnSpc>
              <a:spcBef>
                <a:spcPts val="0"/>
              </a:spcBef>
              <a:spcAft>
                <a:spcPts val="0"/>
              </a:spcAft>
              <a:buClr>
                <a:schemeClr val="lt2"/>
              </a:buClr>
              <a:buSzPts val="2800"/>
              <a:buNone/>
              <a:defRPr/>
            </a:lvl9pPr>
          </a:lstStyle>
          <a:p>
            <a:endParaRPr/>
          </a:p>
        </p:txBody>
      </p:sp>
      <p:sp>
        <p:nvSpPr>
          <p:cNvPr id="25" name="Google Shape;25;p22"/>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609585" lvl="0" indent="-457189" algn="l">
              <a:lnSpc>
                <a:spcPct val="100000"/>
              </a:lnSpc>
              <a:spcBef>
                <a:spcPts val="0"/>
              </a:spcBef>
              <a:spcAft>
                <a:spcPts val="0"/>
              </a:spcAft>
              <a:buSzPts val="1800"/>
              <a:buChar char="●"/>
              <a:defRPr/>
            </a:lvl1pPr>
            <a:lvl2pPr marL="1219170" lvl="1" indent="-423323" algn="l">
              <a:lnSpc>
                <a:spcPct val="100000"/>
              </a:lnSpc>
              <a:spcBef>
                <a:spcPts val="2133"/>
              </a:spcBef>
              <a:spcAft>
                <a:spcPts val="0"/>
              </a:spcAft>
              <a:buSzPts val="1400"/>
              <a:buChar char="○"/>
              <a:defRPr/>
            </a:lvl2pPr>
            <a:lvl3pPr marL="1828754" lvl="2" indent="-423323" algn="l">
              <a:lnSpc>
                <a:spcPct val="100000"/>
              </a:lnSpc>
              <a:spcBef>
                <a:spcPts val="2133"/>
              </a:spcBef>
              <a:spcAft>
                <a:spcPts val="0"/>
              </a:spcAft>
              <a:buSzPts val="1400"/>
              <a:buChar char="■"/>
              <a:defRPr/>
            </a:lvl3pPr>
            <a:lvl4pPr marL="2438339" lvl="3" indent="-423323" algn="l">
              <a:lnSpc>
                <a:spcPct val="100000"/>
              </a:lnSpc>
              <a:spcBef>
                <a:spcPts val="2133"/>
              </a:spcBef>
              <a:spcAft>
                <a:spcPts val="0"/>
              </a:spcAft>
              <a:buSzPts val="1400"/>
              <a:buChar char="●"/>
              <a:defRPr/>
            </a:lvl4pPr>
            <a:lvl5pPr marL="3047924" lvl="4" indent="-423323" algn="l">
              <a:lnSpc>
                <a:spcPct val="100000"/>
              </a:lnSpc>
              <a:spcBef>
                <a:spcPts val="2133"/>
              </a:spcBef>
              <a:spcAft>
                <a:spcPts val="0"/>
              </a:spcAft>
              <a:buSzPts val="1400"/>
              <a:buChar char="○"/>
              <a:defRPr/>
            </a:lvl5pPr>
            <a:lvl6pPr marL="3657509" lvl="5" indent="-423323" algn="l">
              <a:lnSpc>
                <a:spcPct val="100000"/>
              </a:lnSpc>
              <a:spcBef>
                <a:spcPts val="2133"/>
              </a:spcBef>
              <a:spcAft>
                <a:spcPts val="0"/>
              </a:spcAft>
              <a:buSzPts val="1400"/>
              <a:buChar char="■"/>
              <a:defRPr/>
            </a:lvl6pPr>
            <a:lvl7pPr marL="4267093" lvl="6" indent="-423323" algn="l">
              <a:lnSpc>
                <a:spcPct val="100000"/>
              </a:lnSpc>
              <a:spcBef>
                <a:spcPts val="2133"/>
              </a:spcBef>
              <a:spcAft>
                <a:spcPts val="0"/>
              </a:spcAft>
              <a:buSzPts val="1400"/>
              <a:buChar char="●"/>
              <a:defRPr/>
            </a:lvl7pPr>
            <a:lvl8pPr marL="4876678" lvl="7" indent="-423323" algn="l">
              <a:lnSpc>
                <a:spcPct val="100000"/>
              </a:lnSpc>
              <a:spcBef>
                <a:spcPts val="2133"/>
              </a:spcBef>
              <a:spcAft>
                <a:spcPts val="0"/>
              </a:spcAft>
              <a:buSzPts val="1400"/>
              <a:buChar char="○"/>
              <a:defRPr/>
            </a:lvl8pPr>
            <a:lvl9pPr marL="5486263" lvl="8" indent="-423323" algn="l">
              <a:lnSpc>
                <a:spcPct val="100000"/>
              </a:lnSpc>
              <a:spcBef>
                <a:spcPts val="2133"/>
              </a:spcBef>
              <a:spcAft>
                <a:spcPts val="2133"/>
              </a:spcAft>
              <a:buSzPts val="1400"/>
              <a:buChar char="■"/>
              <a:defRPr/>
            </a:lvl9pPr>
          </a:lstStyle>
          <a:p>
            <a:endParaRPr/>
          </a:p>
        </p:txBody>
      </p:sp>
      <p:sp>
        <p:nvSpPr>
          <p:cNvPr id="26" name="Google Shape;26;p2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2100"/>
              <a:buFont typeface="Arial"/>
              <a:buNone/>
              <a:defRPr sz="2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2100"/>
              <a:buFont typeface="Arial"/>
              <a:buNone/>
              <a:defRPr sz="2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2100"/>
              <a:buFont typeface="Arial"/>
              <a:buNone/>
              <a:defRPr sz="2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2100"/>
              <a:buFont typeface="Arial"/>
              <a:buNone/>
              <a:defRPr sz="2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2100"/>
              <a:buFont typeface="Arial"/>
              <a:buNone/>
              <a:defRPr sz="2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2100"/>
              <a:buFont typeface="Arial"/>
              <a:buNone/>
              <a:defRPr sz="2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2100"/>
              <a:buFont typeface="Arial"/>
              <a:buNone/>
              <a:defRPr sz="2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2100"/>
              <a:buFont typeface="Arial"/>
              <a:buNone/>
              <a:defRPr sz="2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2100"/>
              <a:buFont typeface="Arial"/>
              <a:buNone/>
              <a:defRPr sz="2800" b="0" i="0" u="none" strike="noStrike" cap="none">
                <a:solidFill>
                  <a:schemeClr val="lt1"/>
                </a:solidFill>
                <a:latin typeface="Arial"/>
                <a:ea typeface="Arial"/>
                <a:cs typeface="Arial"/>
                <a:sym typeface="Arial"/>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4227318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632C49-A3DE-452A-BEE6-126D5038FEEC}" type="datetime1">
              <a:rPr lang="en-US" smtClean="0"/>
              <a:t>6/13/24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E5F281D9-C166-41FE-9E00-9614A3BB063E}" type="datetime1">
              <a:rPr lang="en-US" smtClean="0"/>
              <a:t>6/13/24</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E428B4-8D9D-4026-ADD0-A0CE0E82018C}" type="datetime1">
              <a:rPr lang="en-US" smtClean="0"/>
              <a:t>6/13/24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930FF2A-010B-4A90-9574-2EC33F57CB52}" type="datetime1">
              <a:rPr lang="en-US" smtClean="0"/>
              <a:t>6/13/24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8BFA33-C545-4DA6-8762-B25E3002ECFC}" type="datetime1">
              <a:rPr lang="en-US" smtClean="0"/>
              <a:t>6/13/24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9BD299-E70F-408D-9745-89DC82CAE27A}" type="datetime1">
              <a:rPr lang="en-US" smtClean="0"/>
              <a:t>6/13/24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C9679F-638C-4007-B3AC-C940E51442C9}" type="datetime1">
              <a:rPr lang="en-US" smtClean="0"/>
              <a:t>6/13/24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0153FD-D126-4D43-A587-DCB0349C6B50}" type="datetime1">
              <a:rPr lang="en-US" smtClean="0"/>
              <a:t>6/13/24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DF3D8E43-5B5E-403A-BF3F-17CA4DE86E4A}" type="datetime1">
              <a:rPr lang="en-US" smtClean="0"/>
              <a:t>6/13/24</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4FAB73BC-B049-4115-A692-8D63A059BFB8}"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mailto:craig.zucker@senate.state.md.us" TargetMode="External"/><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mgaleg.maryland.gov/mgawebsite" TargetMode="External"/><Relationship Id="rId10" Type="http://schemas.openxmlformats.org/officeDocument/2006/relationships/image" Target="../media/image6.jpeg"/><Relationship Id="rId4" Type="http://schemas.openxmlformats.org/officeDocument/2006/relationships/hyperlink" Target="mailto:anne.kaiser@house.state.md.us" TargetMode="External"/><Relationship Id="rId9" Type="http://schemas.openxmlformats.org/officeDocument/2006/relationships/hyperlink" Target="mailto:pam.queen@house.state.md.u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
          <p:cNvSpPr txBox="1">
            <a:spLocks noGrp="1"/>
          </p:cNvSpPr>
          <p:nvPr>
            <p:ph type="ctrTitle"/>
          </p:nvPr>
        </p:nvSpPr>
        <p:spPr>
          <a:xfrm>
            <a:off x="0" y="2015412"/>
            <a:ext cx="12192000" cy="1767694"/>
          </a:xfrm>
          <a:prstGeom prst="rect">
            <a:avLst/>
          </a:prstGeom>
          <a:noFill/>
          <a:ln>
            <a:noFill/>
          </a:ln>
        </p:spPr>
        <p:txBody>
          <a:bodyPr spcFirstLastPara="1" vert="horz" wrap="square" lIns="121900" tIns="121900" rIns="121900" bIns="121900" rtlCol="0" anchor="b" anchorCtr="0">
            <a:noAutofit/>
          </a:bodyPr>
          <a:lstStyle/>
          <a:p>
            <a:pPr>
              <a:lnSpc>
                <a:spcPct val="100000"/>
              </a:lnSpc>
              <a:spcBef>
                <a:spcPts val="0"/>
              </a:spcBef>
              <a:buClr>
                <a:schemeClr val="lt2"/>
              </a:buClr>
              <a:buSzPts val="4000"/>
            </a:pPr>
            <a:r>
              <a:rPr lang="en-US" sz="4000" b="1" dirty="0">
                <a:solidFill>
                  <a:srgbClr val="002060"/>
                </a:solidFill>
              </a:rPr>
              <a:t>Legislative District 14</a:t>
            </a:r>
            <a:br>
              <a:rPr lang="en-US" sz="3200" b="1" dirty="0">
                <a:solidFill>
                  <a:srgbClr val="002060"/>
                </a:solidFill>
              </a:rPr>
            </a:br>
            <a:r>
              <a:rPr lang="en-US" sz="3200" b="1" dirty="0">
                <a:solidFill>
                  <a:srgbClr val="002060"/>
                </a:solidFill>
              </a:rPr>
              <a:t>Greater olney Civic Association</a:t>
            </a:r>
            <a:br>
              <a:rPr lang="en-US" sz="3600" b="1" dirty="0">
                <a:solidFill>
                  <a:schemeClr val="accent1"/>
                </a:solidFill>
              </a:rPr>
            </a:br>
            <a:r>
              <a:rPr lang="en" sz="2400" dirty="0">
                <a:solidFill>
                  <a:srgbClr val="002060"/>
                </a:solidFill>
              </a:rPr>
              <a:t>Senator</a:t>
            </a:r>
            <a:r>
              <a:rPr lang="en" sz="2400" dirty="0"/>
              <a:t> </a:t>
            </a:r>
            <a:r>
              <a:rPr lang="en" sz="2400" b="1" dirty="0">
                <a:solidFill>
                  <a:srgbClr val="FF0000"/>
                </a:solidFill>
              </a:rPr>
              <a:t>Zucker,</a:t>
            </a:r>
            <a:r>
              <a:rPr lang="en" sz="2400" dirty="0"/>
              <a:t> </a:t>
            </a:r>
            <a:r>
              <a:rPr lang="en" sz="2400" dirty="0">
                <a:solidFill>
                  <a:srgbClr val="002060"/>
                </a:solidFill>
              </a:rPr>
              <a:t>Delegates</a:t>
            </a:r>
            <a:r>
              <a:rPr lang="en" sz="2400" dirty="0"/>
              <a:t> </a:t>
            </a:r>
            <a:r>
              <a:rPr lang="en" sz="2400" b="1" dirty="0">
                <a:solidFill>
                  <a:srgbClr val="FF0000"/>
                </a:solidFill>
              </a:rPr>
              <a:t>Kaiser,</a:t>
            </a:r>
            <a:r>
              <a:rPr lang="en" sz="2400" dirty="0"/>
              <a:t> </a:t>
            </a:r>
            <a:r>
              <a:rPr lang="en" sz="2400" b="1" dirty="0">
                <a:solidFill>
                  <a:srgbClr val="FF0000"/>
                </a:solidFill>
              </a:rPr>
              <a:t>Mireku-north,</a:t>
            </a:r>
            <a:r>
              <a:rPr lang="en" sz="2400" dirty="0">
                <a:solidFill>
                  <a:srgbClr val="FF0000"/>
                </a:solidFill>
              </a:rPr>
              <a:t> </a:t>
            </a:r>
            <a:r>
              <a:rPr lang="en" sz="2400" dirty="0">
                <a:solidFill>
                  <a:srgbClr val="002060"/>
                </a:solidFill>
              </a:rPr>
              <a:t>and</a:t>
            </a:r>
            <a:r>
              <a:rPr lang="en" sz="2400" dirty="0"/>
              <a:t> </a:t>
            </a:r>
            <a:r>
              <a:rPr lang="en" sz="2400" b="1" dirty="0">
                <a:solidFill>
                  <a:srgbClr val="FF0000"/>
                </a:solidFill>
              </a:rPr>
              <a:t>Queen</a:t>
            </a:r>
            <a:endParaRPr sz="2400" b="1" dirty="0">
              <a:solidFill>
                <a:srgbClr val="FF0000"/>
              </a:solidFill>
            </a:endParaRPr>
          </a:p>
        </p:txBody>
      </p:sp>
      <p:sp>
        <p:nvSpPr>
          <p:cNvPr id="152" name="Google Shape;152;p1"/>
          <p:cNvSpPr txBox="1">
            <a:spLocks noGrp="1"/>
          </p:cNvSpPr>
          <p:nvPr>
            <p:ph type="subTitle" idx="1"/>
          </p:nvPr>
        </p:nvSpPr>
        <p:spPr>
          <a:xfrm>
            <a:off x="0" y="4576081"/>
            <a:ext cx="12192000" cy="1352551"/>
          </a:xfrm>
          <a:prstGeom prst="rect">
            <a:avLst/>
          </a:prstGeom>
          <a:noFill/>
          <a:ln>
            <a:noFill/>
          </a:ln>
        </p:spPr>
        <p:txBody>
          <a:bodyPr spcFirstLastPara="1" vert="horz" wrap="square" lIns="121900" tIns="121900" rIns="121900" bIns="121900" rtlCol="0" anchor="t" anchorCtr="0">
            <a:noAutofit/>
          </a:bodyPr>
          <a:lstStyle/>
          <a:p>
            <a:pPr>
              <a:lnSpc>
                <a:spcPct val="100000"/>
              </a:lnSpc>
              <a:spcBef>
                <a:spcPts val="0"/>
              </a:spcBef>
              <a:spcAft>
                <a:spcPts val="0"/>
              </a:spcAft>
              <a:buSzPts val="2240"/>
            </a:pPr>
            <a:r>
              <a:rPr lang="en-US" sz="3200" b="1" dirty="0"/>
              <a:t>Tuesday, June 11th, 2024</a:t>
            </a:r>
            <a:endParaRPr sz="3200" b="1" dirty="0"/>
          </a:p>
          <a:p>
            <a:pPr>
              <a:lnSpc>
                <a:spcPct val="100000"/>
              </a:lnSpc>
              <a:spcBef>
                <a:spcPts val="0"/>
              </a:spcBef>
              <a:spcAft>
                <a:spcPts val="0"/>
              </a:spcAft>
              <a:buSzPts val="2240"/>
            </a:pPr>
            <a:r>
              <a:rPr lang="en" sz="3200" b="1" dirty="0"/>
              <a:t>7:00 PM</a:t>
            </a:r>
            <a:endParaRPr sz="3200" b="1" dirty="0"/>
          </a:p>
        </p:txBody>
      </p:sp>
      <p:pic>
        <p:nvPicPr>
          <p:cNvPr id="153" name="Google Shape;153;p1"/>
          <p:cNvPicPr preferRelativeResize="0"/>
          <p:nvPr/>
        </p:nvPicPr>
        <p:blipFill rotWithShape="1">
          <a:blip r:embed="rId3">
            <a:alphaModFix/>
          </a:blip>
          <a:srcRect/>
          <a:stretch/>
        </p:blipFill>
        <p:spPr>
          <a:xfrm>
            <a:off x="229312" y="0"/>
            <a:ext cx="2215124" cy="2189467"/>
          </a:xfrm>
          <a:prstGeom prst="rect">
            <a:avLst/>
          </a:prstGeom>
          <a:noFill/>
          <a:ln>
            <a:noFill/>
          </a:ln>
        </p:spPr>
      </p:pic>
    </p:spTree>
    <p:extLst>
      <p:ext uri="{BB962C8B-B14F-4D97-AF65-F5344CB8AC3E}">
        <p14:creationId xmlns:p14="http://schemas.microsoft.com/office/powerpoint/2010/main" val="33495728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972" y="152400"/>
            <a:ext cx="11352027" cy="1640536"/>
          </a:xfrm>
        </p:spPr>
        <p:txBody>
          <a:bodyPr/>
          <a:lstStyle/>
          <a:p>
            <a:r>
              <a:rPr lang="en-US" b="1" dirty="0">
                <a:solidFill>
                  <a:schemeClr val="bg1"/>
                </a:solidFill>
              </a:rPr>
              <a:t>Budget: </a:t>
            </a:r>
            <a:r>
              <a:rPr lang="en-US" b="1" dirty="0">
                <a:solidFill>
                  <a:srgbClr val="FF0000"/>
                </a:solidFill>
              </a:rPr>
              <a:t>state priorities (A reflection of our values)</a:t>
            </a:r>
            <a:endParaRPr lang="en-US" sz="2000" b="1" dirty="0">
              <a:solidFill>
                <a:srgbClr val="FF0000"/>
              </a:solidFill>
            </a:endParaRPr>
          </a:p>
        </p:txBody>
      </p:sp>
      <p:sp>
        <p:nvSpPr>
          <p:cNvPr id="3" name="Content Placeholder 2"/>
          <p:cNvSpPr>
            <a:spLocks noGrp="1"/>
          </p:cNvSpPr>
          <p:nvPr>
            <p:ph idx="1"/>
          </p:nvPr>
        </p:nvSpPr>
        <p:spPr>
          <a:xfrm>
            <a:off x="839972" y="2491273"/>
            <a:ext cx="10765219" cy="4002833"/>
          </a:xfrm>
        </p:spPr>
        <p:txBody>
          <a:bodyPr>
            <a:noAutofit/>
          </a:bodyPr>
          <a:lstStyle/>
          <a:p>
            <a:pPr>
              <a:lnSpc>
                <a:spcPct val="100000"/>
              </a:lnSpc>
              <a:spcBef>
                <a:spcPts val="600"/>
              </a:spcBef>
              <a:spcAft>
                <a:spcPts val="600"/>
              </a:spcAft>
              <a:buFont typeface="Arial" panose="020B0604020202020204" pitchFamily="34" charset="0"/>
              <a:buChar char="•"/>
            </a:pPr>
            <a:r>
              <a:rPr lang="en-US" sz="2400" kern="0" dirty="0">
                <a:latin typeface="Calibri" panose="020F0502020204030204" pitchFamily="34" charset="0"/>
                <a:ea typeface="Arial" panose="020B0604020202020204" pitchFamily="34" charset="0"/>
              </a:rPr>
              <a:t>A</a:t>
            </a:r>
            <a:r>
              <a:rPr lang="en-US" sz="2400" kern="0" dirty="0">
                <a:effectLst/>
                <a:latin typeface="Calibri" panose="020F0502020204030204" pitchFamily="34" charset="0"/>
                <a:ea typeface="Arial" panose="020B0604020202020204" pitchFamily="34" charset="0"/>
              </a:rPr>
              <a:t>dded </a:t>
            </a:r>
            <a:r>
              <a:rPr lang="en-US" sz="2400" b="1" kern="0" dirty="0">
                <a:solidFill>
                  <a:srgbClr val="FFFF00"/>
                </a:solidFill>
                <a:effectLst/>
                <a:latin typeface="Calibri" panose="020F0502020204030204" pitchFamily="34" charset="0"/>
                <a:ea typeface="Arial" panose="020B0604020202020204" pitchFamily="34" charset="0"/>
              </a:rPr>
              <a:t>$330 million </a:t>
            </a:r>
            <a:r>
              <a:rPr lang="en-US" sz="2400" kern="0" dirty="0">
                <a:effectLst/>
                <a:latin typeface="Calibri" panose="020F0502020204030204" pitchFamily="34" charset="0"/>
                <a:ea typeface="Arial" panose="020B0604020202020204" pitchFamily="34" charset="0"/>
              </a:rPr>
              <a:t>to fix our local roads and bridges;</a:t>
            </a:r>
          </a:p>
          <a:p>
            <a:pPr>
              <a:lnSpc>
                <a:spcPct val="100000"/>
              </a:lnSpc>
              <a:spcBef>
                <a:spcPts val="600"/>
              </a:spcBef>
              <a:spcAft>
                <a:spcPts val="600"/>
              </a:spcAft>
              <a:buFont typeface="Arial" panose="020B0604020202020204" pitchFamily="34" charset="0"/>
              <a:buChar char="•"/>
            </a:pPr>
            <a:r>
              <a:rPr lang="en-US" sz="2400" kern="0" dirty="0">
                <a:latin typeface="Calibri" panose="020F0502020204030204" pitchFamily="34" charset="0"/>
                <a:ea typeface="Arial" panose="020B0604020202020204" pitchFamily="34" charset="0"/>
              </a:rPr>
              <a:t>Added </a:t>
            </a:r>
            <a:r>
              <a:rPr lang="en-US" sz="2400" kern="0" dirty="0">
                <a:effectLst/>
                <a:latin typeface="Calibri" panose="020F0502020204030204" pitchFamily="34" charset="0"/>
                <a:ea typeface="Arial" panose="020B0604020202020204" pitchFamily="34" charset="0"/>
              </a:rPr>
              <a:t>nearly </a:t>
            </a:r>
            <a:r>
              <a:rPr lang="en-US" sz="2400" b="1" kern="0" dirty="0">
                <a:solidFill>
                  <a:srgbClr val="FFFF00"/>
                </a:solidFill>
                <a:latin typeface="Calibri" panose="020F0502020204030204" pitchFamily="34" charset="0"/>
              </a:rPr>
              <a:t>$500 million </a:t>
            </a:r>
            <a:r>
              <a:rPr lang="en-US" sz="2400" kern="0" dirty="0">
                <a:effectLst/>
                <a:latin typeface="Calibri" panose="020F0502020204030204" pitchFamily="34" charset="0"/>
                <a:ea typeface="Arial" panose="020B0604020202020204" pitchFamily="34" charset="0"/>
              </a:rPr>
              <a:t>to enhance childcare;</a:t>
            </a:r>
          </a:p>
          <a:p>
            <a:pPr>
              <a:lnSpc>
                <a:spcPct val="100000"/>
              </a:lnSpc>
              <a:spcBef>
                <a:spcPts val="600"/>
              </a:spcBef>
              <a:spcAft>
                <a:spcPts val="600"/>
              </a:spcAft>
              <a:buFont typeface="Arial" panose="020B0604020202020204" pitchFamily="34" charset="0"/>
              <a:buChar char="•"/>
            </a:pPr>
            <a:r>
              <a:rPr lang="en-US" sz="2400" kern="0" dirty="0">
                <a:effectLst/>
                <a:latin typeface="Calibri" panose="020F0502020204030204" pitchFamily="34" charset="0"/>
                <a:ea typeface="Arial" panose="020B0604020202020204" pitchFamily="34" charset="0"/>
              </a:rPr>
              <a:t>Added nearly </a:t>
            </a:r>
            <a:r>
              <a:rPr lang="en-US" sz="2400" b="1" kern="0" dirty="0">
                <a:solidFill>
                  <a:srgbClr val="FFFF00"/>
                </a:solidFill>
                <a:latin typeface="Calibri" panose="020F0502020204030204" pitchFamily="34" charset="0"/>
              </a:rPr>
              <a:t>$50 million </a:t>
            </a:r>
            <a:r>
              <a:rPr lang="en-US" sz="2400" kern="0" dirty="0">
                <a:effectLst/>
                <a:latin typeface="Calibri" panose="020F0502020204030204" pitchFamily="34" charset="0"/>
                <a:ea typeface="Arial" panose="020B0604020202020204" pitchFamily="34" charset="0"/>
              </a:rPr>
              <a:t>for police aid;</a:t>
            </a:r>
          </a:p>
          <a:p>
            <a:pPr>
              <a:lnSpc>
                <a:spcPct val="100000"/>
              </a:lnSpc>
              <a:spcBef>
                <a:spcPts val="600"/>
              </a:spcBef>
              <a:spcAft>
                <a:spcPts val="600"/>
              </a:spcAft>
              <a:buFont typeface="Arial" panose="020B0604020202020204" pitchFamily="34" charset="0"/>
              <a:buChar char="•"/>
            </a:pPr>
            <a:r>
              <a:rPr lang="en-US" sz="2400" kern="0" dirty="0">
                <a:latin typeface="Calibri" panose="020F0502020204030204" pitchFamily="34" charset="0"/>
                <a:ea typeface="Arial" panose="020B0604020202020204" pitchFamily="34" charset="0"/>
              </a:rPr>
              <a:t>In</a:t>
            </a:r>
            <a:r>
              <a:rPr lang="en-US" sz="2400" kern="0" dirty="0">
                <a:effectLst/>
                <a:latin typeface="Calibri" panose="020F0502020204030204" pitchFamily="34" charset="0"/>
                <a:ea typeface="Arial" panose="020B0604020202020204" pitchFamily="34" charset="0"/>
              </a:rPr>
              <a:t>cluded </a:t>
            </a:r>
            <a:r>
              <a:rPr lang="en-US" sz="2400" b="1" kern="0" dirty="0">
                <a:solidFill>
                  <a:srgbClr val="FFFF00"/>
                </a:solidFill>
                <a:latin typeface="Calibri" panose="020F0502020204030204" pitchFamily="34" charset="0"/>
              </a:rPr>
              <a:t>$90 million </a:t>
            </a:r>
            <a:r>
              <a:rPr lang="en-US" sz="2400" kern="0" dirty="0">
                <a:effectLst/>
                <a:latin typeface="Calibri" panose="020F0502020204030204" pitchFamily="34" charset="0"/>
                <a:ea typeface="Arial" panose="020B0604020202020204" pitchFamily="34" charset="0"/>
              </a:rPr>
              <a:t>for climate pollution reduction efforts; and</a:t>
            </a:r>
          </a:p>
          <a:p>
            <a:pPr>
              <a:lnSpc>
                <a:spcPct val="100000"/>
              </a:lnSpc>
              <a:spcBef>
                <a:spcPts val="600"/>
              </a:spcBef>
              <a:spcAft>
                <a:spcPts val="600"/>
              </a:spcAft>
              <a:buFont typeface="Arial" panose="020B0604020202020204" pitchFamily="34" charset="0"/>
              <a:buChar char="•"/>
            </a:pPr>
            <a:r>
              <a:rPr lang="en-US" sz="2400" kern="0" dirty="0">
                <a:latin typeface="Calibri" panose="020F0502020204030204" pitchFamily="34" charset="0"/>
                <a:ea typeface="Arial" panose="020B0604020202020204" pitchFamily="34" charset="0"/>
              </a:rPr>
              <a:t>I</a:t>
            </a:r>
            <a:r>
              <a:rPr lang="en-US" sz="2400" kern="0" dirty="0">
                <a:effectLst/>
                <a:latin typeface="Calibri" panose="020F0502020204030204" pitchFamily="34" charset="0"/>
                <a:ea typeface="Arial" panose="020B0604020202020204" pitchFamily="34" charset="0"/>
              </a:rPr>
              <a:t>ncreased salaries for providers serving the developmentally disabled, behavioral health providers, nursing homes, and most Medicaid community-based providers.</a:t>
            </a:r>
            <a:endParaRPr lang="en-US" sz="3600" dirty="0">
              <a:solidFill>
                <a:schemeClr val="bg1"/>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b="1" smtClean="0"/>
              <a:t>10</a:t>
            </a:fld>
            <a:endParaRPr lang="en-US" b="1" dirty="0"/>
          </a:p>
        </p:txBody>
      </p:sp>
    </p:spTree>
    <p:extLst>
      <p:ext uri="{BB962C8B-B14F-4D97-AF65-F5344CB8AC3E}">
        <p14:creationId xmlns:p14="http://schemas.microsoft.com/office/powerpoint/2010/main" val="822041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0260" y="152400"/>
            <a:ext cx="11351740" cy="1640536"/>
          </a:xfrm>
        </p:spPr>
        <p:txBody>
          <a:bodyPr/>
          <a:lstStyle/>
          <a:p>
            <a:r>
              <a:rPr lang="en-US" b="1" dirty="0">
                <a:solidFill>
                  <a:srgbClr val="FF0000"/>
                </a:solidFill>
              </a:rPr>
              <a:t>2024 General Assembly Priorities</a:t>
            </a:r>
          </a:p>
        </p:txBody>
      </p:sp>
      <p:sp>
        <p:nvSpPr>
          <p:cNvPr id="3" name="Content Placeholder 2"/>
          <p:cNvSpPr>
            <a:spLocks noGrp="1" noRot="1" noMove="1" noResize="1" noEditPoints="1" noAdjustHandles="1" noChangeArrowheads="1" noChangeShapeType="1"/>
          </p:cNvSpPr>
          <p:nvPr>
            <p:ph idx="1"/>
          </p:nvPr>
        </p:nvSpPr>
        <p:spPr>
          <a:xfrm>
            <a:off x="840260" y="2057400"/>
            <a:ext cx="10600374" cy="4800600"/>
          </a:xfrm>
        </p:spPr>
        <p:txBody>
          <a:bodyPr>
            <a:normAutofit/>
          </a:bodyPr>
          <a:lstStyle/>
          <a:p>
            <a:pPr>
              <a:lnSpc>
                <a:spcPct val="100000"/>
              </a:lnSpc>
              <a:spcBef>
                <a:spcPts val="600"/>
              </a:spcBef>
              <a:spcAft>
                <a:spcPts val="600"/>
              </a:spcAft>
              <a:buFont typeface="Arial" panose="020B0604020202020204" pitchFamily="34" charset="0"/>
              <a:buChar char="•"/>
            </a:pPr>
            <a:r>
              <a:rPr lang="en-US" sz="2800" dirty="0"/>
              <a:t>Francis Scott Key Bridge</a:t>
            </a:r>
          </a:p>
          <a:p>
            <a:pPr>
              <a:lnSpc>
                <a:spcPct val="100000"/>
              </a:lnSpc>
              <a:spcBef>
                <a:spcPts val="600"/>
              </a:spcBef>
              <a:spcAft>
                <a:spcPts val="600"/>
              </a:spcAft>
              <a:buFont typeface="Arial" panose="020B0604020202020204" pitchFamily="34" charset="0"/>
              <a:buChar char="•"/>
            </a:pPr>
            <a:r>
              <a:rPr lang="en-US" sz="2800" dirty="0"/>
              <a:t>Health Care</a:t>
            </a:r>
          </a:p>
          <a:p>
            <a:pPr>
              <a:lnSpc>
                <a:spcPct val="100000"/>
              </a:lnSpc>
              <a:spcBef>
                <a:spcPts val="600"/>
              </a:spcBef>
              <a:spcAft>
                <a:spcPts val="600"/>
              </a:spcAft>
              <a:buFont typeface="Arial" panose="020B0604020202020204" pitchFamily="34" charset="0"/>
              <a:buChar char="•"/>
            </a:pPr>
            <a:r>
              <a:rPr lang="en-US" sz="2800" dirty="0"/>
              <a:t>Education</a:t>
            </a:r>
          </a:p>
          <a:p>
            <a:pPr>
              <a:lnSpc>
                <a:spcPct val="100000"/>
              </a:lnSpc>
              <a:spcBef>
                <a:spcPts val="600"/>
              </a:spcBef>
              <a:spcAft>
                <a:spcPts val="600"/>
              </a:spcAft>
              <a:buFont typeface="Arial" panose="020B0604020202020204" pitchFamily="34" charset="0"/>
              <a:buChar char="•"/>
            </a:pPr>
            <a:r>
              <a:rPr lang="en-US" sz="2800" dirty="0"/>
              <a:t>Child Poverty &amp; Strengthening Communities</a:t>
            </a:r>
          </a:p>
          <a:p>
            <a:pPr>
              <a:lnSpc>
                <a:spcPct val="100000"/>
              </a:lnSpc>
              <a:spcBef>
                <a:spcPts val="600"/>
              </a:spcBef>
              <a:spcAft>
                <a:spcPts val="600"/>
              </a:spcAft>
              <a:buFont typeface="Arial" panose="020B0604020202020204" pitchFamily="34" charset="0"/>
              <a:buChar char="•"/>
            </a:pPr>
            <a:r>
              <a:rPr lang="en-US" sz="2800" dirty="0"/>
              <a:t>Labor and Employment</a:t>
            </a:r>
          </a:p>
          <a:p>
            <a:pPr>
              <a:lnSpc>
                <a:spcPct val="100000"/>
              </a:lnSpc>
              <a:spcBef>
                <a:spcPts val="600"/>
              </a:spcBef>
              <a:spcAft>
                <a:spcPts val="600"/>
              </a:spcAft>
              <a:buFont typeface="Arial" panose="020B0604020202020204" pitchFamily="34" charset="0"/>
              <a:buChar char="•"/>
            </a:pPr>
            <a:r>
              <a:rPr lang="en-US" sz="2800" dirty="0"/>
              <a:t>Consumer Protection / Data Privacy</a:t>
            </a:r>
          </a:p>
        </p:txBody>
      </p:sp>
      <p:sp>
        <p:nvSpPr>
          <p:cNvPr id="6" name="Slide Number Placeholder 3"/>
          <p:cNvSpPr>
            <a:spLocks noGrp="1"/>
          </p:cNvSpPr>
          <p:nvPr>
            <p:ph type="sldNum" sz="quarter" idx="12"/>
          </p:nvPr>
        </p:nvSpPr>
        <p:spPr>
          <a:xfrm>
            <a:off x="10658927" y="6422854"/>
            <a:ext cx="946264" cy="365125"/>
          </a:xfrm>
        </p:spPr>
        <p:txBody>
          <a:bodyPr/>
          <a:lstStyle/>
          <a:p>
            <a:r>
              <a:rPr lang="en-US" b="1" dirty="0"/>
              <a:t>11</a:t>
            </a:r>
          </a:p>
        </p:txBody>
      </p:sp>
    </p:spTree>
    <p:extLst>
      <p:ext uri="{BB962C8B-B14F-4D97-AF65-F5344CB8AC3E}">
        <p14:creationId xmlns:p14="http://schemas.microsoft.com/office/powerpoint/2010/main" val="2503232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0260" y="152399"/>
            <a:ext cx="11351740" cy="1667069"/>
          </a:xfrm>
        </p:spPr>
        <p:txBody>
          <a:bodyPr/>
          <a:lstStyle/>
          <a:p>
            <a:r>
              <a:rPr lang="en-US" b="1" dirty="0">
                <a:solidFill>
                  <a:srgbClr val="FF0000"/>
                </a:solidFill>
              </a:rPr>
              <a:t>Francis scott key bridge</a:t>
            </a:r>
          </a:p>
        </p:txBody>
      </p:sp>
      <p:sp>
        <p:nvSpPr>
          <p:cNvPr id="3" name="Content Placeholder 2"/>
          <p:cNvSpPr>
            <a:spLocks noGrp="1"/>
          </p:cNvSpPr>
          <p:nvPr>
            <p:ph idx="1"/>
          </p:nvPr>
        </p:nvSpPr>
        <p:spPr>
          <a:xfrm>
            <a:off x="840260" y="2057400"/>
            <a:ext cx="10600374" cy="4648200"/>
          </a:xfrm>
        </p:spPr>
        <p:txBody>
          <a:bodyPr>
            <a:normAutofit/>
          </a:bodyPr>
          <a:lstStyle/>
          <a:p>
            <a:pPr>
              <a:lnSpc>
                <a:spcPct val="120000"/>
              </a:lnSpc>
              <a:spcBef>
                <a:spcPts val="600"/>
              </a:spcBef>
              <a:spcAft>
                <a:spcPts val="600"/>
              </a:spcAft>
              <a:buFont typeface="Arial" panose="020B0604020202020204" pitchFamily="34" charset="0"/>
              <a:buChar char="•"/>
            </a:pPr>
            <a:r>
              <a:rPr lang="en-US" sz="2400" dirty="0"/>
              <a:t>With the collapse of the </a:t>
            </a:r>
            <a:r>
              <a:rPr lang="en-US" sz="2400" b="1" dirty="0">
                <a:solidFill>
                  <a:srgbClr val="FFFF00"/>
                </a:solidFill>
              </a:rPr>
              <a:t>Francis Scott Key Bridge </a:t>
            </a:r>
            <a:r>
              <a:rPr lang="en-US" sz="2400" dirty="0"/>
              <a:t>on March 26</a:t>
            </a:r>
            <a:r>
              <a:rPr lang="en-US" sz="2400" baseline="30000" dirty="0"/>
              <a:t>th</a:t>
            </a:r>
            <a:r>
              <a:rPr lang="en-US" sz="2400" dirty="0"/>
              <a:t>, the MGA quickly took actions to address the needs of families impacted by loss of loved ones and financial assistance for workers and businesses.</a:t>
            </a:r>
          </a:p>
          <a:p>
            <a:pPr>
              <a:lnSpc>
                <a:spcPct val="120000"/>
              </a:lnSpc>
              <a:spcBef>
                <a:spcPts val="600"/>
              </a:spcBef>
              <a:spcAft>
                <a:spcPts val="600"/>
              </a:spcAft>
              <a:buFont typeface="Arial" panose="020B0604020202020204" pitchFamily="34" charset="0"/>
              <a:buChar char="•"/>
            </a:pPr>
            <a:r>
              <a:rPr lang="en-US" sz="2400" dirty="0"/>
              <a:t>These actions included passage of the </a:t>
            </a:r>
            <a:r>
              <a:rPr lang="en-US" sz="2400" b="1" dirty="0">
                <a:solidFill>
                  <a:srgbClr val="FFFF00"/>
                </a:solidFill>
              </a:rPr>
              <a:t>Maryland Protecting Opportunities and Regional Trade (PORT) Act </a:t>
            </a:r>
            <a:r>
              <a:rPr lang="en-US" sz="2400" dirty="0"/>
              <a:t>which:</a:t>
            </a:r>
          </a:p>
          <a:p>
            <a:pPr lvl="1">
              <a:lnSpc>
                <a:spcPct val="120000"/>
              </a:lnSpc>
              <a:spcBef>
                <a:spcPts val="600"/>
              </a:spcBef>
              <a:spcAft>
                <a:spcPts val="600"/>
              </a:spcAft>
              <a:buFont typeface="Arial" panose="020B0604020202020204" pitchFamily="34" charset="0"/>
              <a:buChar char="•"/>
            </a:pPr>
            <a:r>
              <a:rPr lang="en-US" sz="2200" dirty="0"/>
              <a:t>Provides </a:t>
            </a:r>
            <a:r>
              <a:rPr lang="en-US" sz="2200" b="1" dirty="0">
                <a:solidFill>
                  <a:srgbClr val="FFFF00"/>
                </a:solidFill>
              </a:rPr>
              <a:t>scholarships</a:t>
            </a:r>
            <a:r>
              <a:rPr lang="en-US" sz="2200" dirty="0"/>
              <a:t> for children and spouses of those who loss loved ones;</a:t>
            </a:r>
          </a:p>
          <a:p>
            <a:pPr lvl="1">
              <a:lnSpc>
                <a:spcPct val="120000"/>
              </a:lnSpc>
              <a:spcBef>
                <a:spcPts val="600"/>
              </a:spcBef>
              <a:spcAft>
                <a:spcPts val="600"/>
              </a:spcAft>
              <a:buFont typeface="Arial" panose="020B0604020202020204" pitchFamily="34" charset="0"/>
              <a:buChar char="•"/>
            </a:pPr>
            <a:r>
              <a:rPr lang="en-US" sz="2200" b="1" dirty="0">
                <a:solidFill>
                  <a:srgbClr val="FFFF00"/>
                </a:solidFill>
              </a:rPr>
              <a:t>Offsets wages </a:t>
            </a:r>
            <a:r>
              <a:rPr lang="en-US" sz="2200" dirty="0"/>
              <a:t>for port employees, independent contractors, and designated businesses; an</a:t>
            </a:r>
          </a:p>
          <a:p>
            <a:pPr lvl="1">
              <a:lnSpc>
                <a:spcPct val="120000"/>
              </a:lnSpc>
              <a:spcBef>
                <a:spcPts val="600"/>
              </a:spcBef>
              <a:spcAft>
                <a:spcPts val="600"/>
              </a:spcAft>
              <a:buFont typeface="Arial" panose="020B0604020202020204" pitchFamily="34" charset="0"/>
              <a:buChar char="•"/>
            </a:pPr>
            <a:r>
              <a:rPr lang="en-US" sz="2200" dirty="0"/>
              <a:t>Provides </a:t>
            </a:r>
            <a:r>
              <a:rPr lang="en-US" sz="2200" b="1" dirty="0">
                <a:solidFill>
                  <a:srgbClr val="FFFF00"/>
                </a:solidFill>
              </a:rPr>
              <a:t>resources to rebuild </a:t>
            </a:r>
            <a:r>
              <a:rPr lang="en-US" sz="2200" dirty="0"/>
              <a:t>the Francis Scott Key Bridge.</a:t>
            </a:r>
          </a:p>
        </p:txBody>
      </p:sp>
      <p:sp>
        <p:nvSpPr>
          <p:cNvPr id="6" name="Slide Number Placeholder 3"/>
          <p:cNvSpPr>
            <a:spLocks noGrp="1"/>
          </p:cNvSpPr>
          <p:nvPr>
            <p:ph type="sldNum" sz="quarter" idx="12"/>
          </p:nvPr>
        </p:nvSpPr>
        <p:spPr>
          <a:xfrm>
            <a:off x="10658927" y="6422854"/>
            <a:ext cx="946264" cy="365125"/>
          </a:xfrm>
        </p:spPr>
        <p:txBody>
          <a:bodyPr/>
          <a:lstStyle/>
          <a:p>
            <a:r>
              <a:rPr lang="en-US" b="1" dirty="0"/>
              <a:t>12</a:t>
            </a:r>
          </a:p>
        </p:txBody>
      </p:sp>
    </p:spTree>
    <p:extLst>
      <p:ext uri="{BB962C8B-B14F-4D97-AF65-F5344CB8AC3E}">
        <p14:creationId xmlns:p14="http://schemas.microsoft.com/office/powerpoint/2010/main" val="589720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974" y="169333"/>
            <a:ext cx="11698502" cy="1623603"/>
          </a:xfrm>
        </p:spPr>
        <p:txBody>
          <a:bodyPr vert="horz" lIns="91440" tIns="45720" rIns="91440" bIns="45720" rtlCol="0" anchor="ctr">
            <a:normAutofit/>
          </a:bodyPr>
          <a:lstStyle/>
          <a:p>
            <a:r>
              <a:rPr lang="en-US" b="1" dirty="0">
                <a:solidFill>
                  <a:srgbClr val="FF0000"/>
                </a:solidFill>
              </a:rPr>
              <a:t>Health CaRe</a:t>
            </a:r>
          </a:p>
        </p:txBody>
      </p:sp>
      <p:sp>
        <p:nvSpPr>
          <p:cNvPr id="3" name="Content Placeholder 2"/>
          <p:cNvSpPr>
            <a:spLocks noGrp="1"/>
          </p:cNvSpPr>
          <p:nvPr>
            <p:ph idx="1"/>
          </p:nvPr>
        </p:nvSpPr>
        <p:spPr>
          <a:xfrm>
            <a:off x="951722" y="1933576"/>
            <a:ext cx="10821178" cy="4755092"/>
          </a:xfrm>
        </p:spPr>
        <p:txBody>
          <a:bodyPr>
            <a:noAutofit/>
          </a:bodyPr>
          <a:lstStyle/>
          <a:p>
            <a:pPr>
              <a:lnSpc>
                <a:spcPct val="100000"/>
              </a:lnSpc>
              <a:spcBef>
                <a:spcPts val="600"/>
              </a:spcBef>
              <a:spcAft>
                <a:spcPts val="600"/>
              </a:spcAft>
              <a:buFont typeface="Arial" panose="020B0604020202020204" pitchFamily="34" charset="0"/>
              <a:buChar char="•"/>
            </a:pPr>
            <a:r>
              <a:rPr lang="en-US" sz="2000" b="1" kern="0" dirty="0">
                <a:solidFill>
                  <a:srgbClr val="FFFF00"/>
                </a:solidFill>
                <a:effectLst/>
                <a:latin typeface="+mj-lt"/>
                <a:ea typeface="Times New Roman" panose="02020603050405020304" pitchFamily="18" charset="0"/>
              </a:rPr>
              <a:t>Maryland Maternal Health Act of </a:t>
            </a:r>
            <a:r>
              <a:rPr lang="en-US" sz="2000" b="1" kern="0" dirty="0">
                <a:solidFill>
                  <a:srgbClr val="FFFF00"/>
                </a:solidFill>
                <a:latin typeface="+mj-lt"/>
              </a:rPr>
              <a:t>2024 </a:t>
            </a:r>
            <a:r>
              <a:rPr lang="en-US" sz="2000" kern="0" dirty="0">
                <a:latin typeface="+mj-lt"/>
              </a:rPr>
              <a:t>ensures that Maryland codifies practices to protect new mothers and newborns. Hospitals must provide new parents with the resources and information they need postpartum but also reach out to parents after discharge from the hospital.</a:t>
            </a:r>
          </a:p>
          <a:p>
            <a:pPr>
              <a:lnSpc>
                <a:spcPct val="100000"/>
              </a:lnSpc>
              <a:spcBef>
                <a:spcPts val="600"/>
              </a:spcBef>
              <a:spcAft>
                <a:spcPts val="600"/>
              </a:spcAft>
              <a:buFont typeface="Arial" panose="020B0604020202020204" pitchFamily="34" charset="0"/>
              <a:buChar char="•"/>
            </a:pPr>
            <a:r>
              <a:rPr lang="en-US" sz="2000" b="1" kern="0" dirty="0">
                <a:solidFill>
                  <a:srgbClr val="FFFF00"/>
                </a:solidFill>
                <a:effectLst/>
                <a:latin typeface="+mj-lt"/>
                <a:ea typeface="Times New Roman" panose="02020603050405020304" pitchFamily="18" charset="0"/>
                <a:cs typeface="Times New Roman" panose="02020603050405020304" pitchFamily="18" charset="0"/>
              </a:rPr>
              <a:t>Breast and Lung Cancer Screening – Coverage Requirements</a:t>
            </a:r>
            <a:r>
              <a:rPr lang="en-US" sz="2000" kern="0" dirty="0">
                <a:effectLst/>
                <a:latin typeface="+mj-lt"/>
                <a:ea typeface="Times New Roman" panose="02020603050405020304" pitchFamily="18" charset="0"/>
                <a:cs typeface="Times New Roman" panose="02020603050405020304" pitchFamily="18" charset="0"/>
              </a:rPr>
              <a:t> provides health equity by extending coverage for follow-up diagnostic tests after initial screening for breast cancer and lung cancer detect the need for further testing.</a:t>
            </a:r>
            <a:endParaRPr lang="en-US" sz="2000" dirty="0">
              <a:solidFill>
                <a:schemeClr val="accent1">
                  <a:lumMod val="60000"/>
                  <a:lumOff val="40000"/>
                </a:schemeClr>
              </a:solidFill>
              <a:latin typeface="+mj-lt"/>
            </a:endParaRPr>
          </a:p>
          <a:p>
            <a:pPr>
              <a:lnSpc>
                <a:spcPct val="100000"/>
              </a:lnSpc>
              <a:spcBef>
                <a:spcPts val="600"/>
              </a:spcBef>
              <a:spcAft>
                <a:spcPts val="600"/>
              </a:spcAft>
              <a:buFont typeface="Arial" panose="020B0604020202020204" pitchFamily="34" charset="0"/>
              <a:buChar char="•"/>
            </a:pPr>
            <a:r>
              <a:rPr lang="en-US" sz="2000" b="1" kern="0" dirty="0">
                <a:solidFill>
                  <a:srgbClr val="FFFF00"/>
                </a:solidFill>
                <a:effectLst/>
                <a:latin typeface="+mj-lt"/>
                <a:ea typeface="Times New Roman" panose="02020603050405020304" pitchFamily="18" charset="0"/>
              </a:rPr>
              <a:t>Advanced Practice Registered Nurses </a:t>
            </a:r>
            <a:r>
              <a:rPr lang="en-US" sz="2000" kern="0" dirty="0">
                <a:latin typeface="+mj-lt"/>
                <a:cs typeface="Times New Roman" panose="02020603050405020304" pitchFamily="18" charset="0"/>
              </a:rPr>
              <a:t>expedites the paths for nursing students to be certified as advanced practice registered nurses and begin their clinical rotations while enrolled in accredited graduate programs.</a:t>
            </a:r>
            <a:endParaRPr lang="en-US" sz="2000" b="1" kern="0" dirty="0">
              <a:solidFill>
                <a:srgbClr val="FFFF00"/>
              </a:solidFill>
              <a:effectLst/>
              <a:latin typeface="+mj-lt"/>
              <a:ea typeface="Times New Roman" panose="02020603050405020304" pitchFamily="18" charset="0"/>
            </a:endParaRPr>
          </a:p>
          <a:p>
            <a:pPr>
              <a:lnSpc>
                <a:spcPct val="100000"/>
              </a:lnSpc>
              <a:spcBef>
                <a:spcPts val="600"/>
              </a:spcBef>
              <a:spcAft>
                <a:spcPts val="600"/>
              </a:spcAft>
              <a:buFont typeface="Arial" panose="020B0604020202020204" pitchFamily="34" charset="0"/>
              <a:buChar char="•"/>
            </a:pPr>
            <a:r>
              <a:rPr lang="en-US" sz="2000" b="1" kern="0" dirty="0">
                <a:solidFill>
                  <a:srgbClr val="FFFF00"/>
                </a:solidFill>
                <a:effectLst/>
                <a:latin typeface="+mj-lt"/>
                <a:ea typeface="Times New Roman" panose="02020603050405020304" pitchFamily="18" charset="0"/>
              </a:rPr>
              <a:t>Behavioral Health Crisis Response Services – 9-8-8 Trust Fund Fees </a:t>
            </a:r>
            <a:r>
              <a:rPr lang="en-US" sz="2000" kern="0" dirty="0">
                <a:effectLst/>
                <a:latin typeface="+mj-lt"/>
                <a:ea typeface="Times New Roman" panose="02020603050405020304" pitchFamily="18" charset="0"/>
                <a:cs typeface="Times New Roman" panose="02020603050405020304" pitchFamily="18" charset="0"/>
              </a:rPr>
              <a:t>establishes a permanent funding source for 988, the Suicide and Crisis Helpline. 988 is a vital lifeline and resource for mental health support that is available 24/7 for those experiencing mental health crises.</a:t>
            </a:r>
            <a:endParaRPr lang="en-US" sz="2000" dirty="0">
              <a:latin typeface="+mj-lt"/>
            </a:endParaRPr>
          </a:p>
          <a:p>
            <a:pPr>
              <a:lnSpc>
                <a:spcPct val="100000"/>
              </a:lnSpc>
              <a:spcBef>
                <a:spcPts val="600"/>
              </a:spcBef>
              <a:spcAft>
                <a:spcPts val="600"/>
              </a:spcAft>
              <a:buFont typeface="Arial" panose="020B0604020202020204" pitchFamily="34" charset="0"/>
              <a:buChar char="•"/>
            </a:pPr>
            <a:endParaRPr lang="en-US" sz="1800" dirty="0"/>
          </a:p>
        </p:txBody>
      </p:sp>
      <p:sp>
        <p:nvSpPr>
          <p:cNvPr id="6" name="Slide Number Placeholder 3"/>
          <p:cNvSpPr>
            <a:spLocks noGrp="1"/>
          </p:cNvSpPr>
          <p:nvPr>
            <p:ph type="sldNum" sz="quarter" idx="12"/>
          </p:nvPr>
        </p:nvSpPr>
        <p:spPr>
          <a:xfrm>
            <a:off x="10658927" y="6422854"/>
            <a:ext cx="946264" cy="365125"/>
          </a:xfrm>
        </p:spPr>
        <p:txBody>
          <a:bodyPr/>
          <a:lstStyle/>
          <a:p>
            <a:r>
              <a:rPr lang="en-US" b="1" dirty="0"/>
              <a:t>13</a:t>
            </a:r>
          </a:p>
        </p:txBody>
      </p:sp>
    </p:spTree>
    <p:extLst>
      <p:ext uri="{BB962C8B-B14F-4D97-AF65-F5344CB8AC3E}">
        <p14:creationId xmlns:p14="http://schemas.microsoft.com/office/powerpoint/2010/main" val="3926924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0260" y="152399"/>
            <a:ext cx="11351740" cy="1667069"/>
          </a:xfrm>
        </p:spPr>
        <p:txBody>
          <a:bodyPr/>
          <a:lstStyle/>
          <a:p>
            <a:r>
              <a:rPr lang="en-US" b="1" dirty="0">
                <a:solidFill>
                  <a:srgbClr val="FF0000"/>
                </a:solidFill>
              </a:rPr>
              <a:t>Education</a:t>
            </a:r>
          </a:p>
        </p:txBody>
      </p:sp>
      <p:sp>
        <p:nvSpPr>
          <p:cNvPr id="3" name="Content Placeholder 2"/>
          <p:cNvSpPr>
            <a:spLocks noGrp="1"/>
          </p:cNvSpPr>
          <p:nvPr>
            <p:ph idx="1"/>
          </p:nvPr>
        </p:nvSpPr>
        <p:spPr>
          <a:xfrm>
            <a:off x="840259" y="2057399"/>
            <a:ext cx="11351739" cy="4730579"/>
          </a:xfrm>
        </p:spPr>
        <p:txBody>
          <a:bodyPr>
            <a:normAutofit fontScale="92500" lnSpcReduction="10000"/>
          </a:bodyPr>
          <a:lstStyle/>
          <a:p>
            <a:pPr>
              <a:lnSpc>
                <a:spcPct val="120000"/>
              </a:lnSpc>
              <a:spcBef>
                <a:spcPts val="600"/>
              </a:spcBef>
              <a:spcAft>
                <a:spcPts val="600"/>
              </a:spcAft>
              <a:buFont typeface="Arial" panose="020B0604020202020204" pitchFamily="34" charset="0"/>
              <a:buChar char="•"/>
            </a:pPr>
            <a:r>
              <a:rPr lang="en-US" sz="2400" b="1" dirty="0">
                <a:solidFill>
                  <a:srgbClr val="FFFF00"/>
                </a:solidFill>
              </a:rPr>
              <a:t>Freedom to Read Act </a:t>
            </a:r>
            <a:r>
              <a:rPr lang="en-US" sz="2400" dirty="0"/>
              <a:t>establishes a set of state standards for school and public libraries to ensure that libraries cannot exclude materials due to origin, background, or views of the author.</a:t>
            </a:r>
            <a:r>
              <a:rPr lang="en-US" sz="2400" dirty="0">
                <a:solidFill>
                  <a:schemeClr val="accent1">
                    <a:lumMod val="60000"/>
                    <a:lumOff val="40000"/>
                  </a:schemeClr>
                </a:solidFill>
              </a:rPr>
              <a:t> </a:t>
            </a:r>
          </a:p>
          <a:p>
            <a:pPr>
              <a:lnSpc>
                <a:spcPct val="120000"/>
              </a:lnSpc>
              <a:spcBef>
                <a:spcPts val="600"/>
              </a:spcBef>
              <a:spcAft>
                <a:spcPts val="600"/>
              </a:spcAft>
              <a:buFont typeface="Arial" panose="020B0604020202020204" pitchFamily="34" charset="0"/>
              <a:buChar char="•"/>
            </a:pPr>
            <a:r>
              <a:rPr lang="en-US" sz="2400" b="1" dirty="0">
                <a:solidFill>
                  <a:srgbClr val="FFFF00"/>
                </a:solidFill>
              </a:rPr>
              <a:t>Student Telehealth Appointments-Policy and Access </a:t>
            </a:r>
            <a:r>
              <a:rPr lang="en-US" sz="2400" dirty="0"/>
              <a:t>requires each county board of education to establish a policy to accommodate students who need such appointments during the school day.</a:t>
            </a:r>
          </a:p>
          <a:p>
            <a:pPr>
              <a:lnSpc>
                <a:spcPct val="120000"/>
              </a:lnSpc>
              <a:spcBef>
                <a:spcPts val="600"/>
              </a:spcBef>
              <a:spcAft>
                <a:spcPts val="600"/>
              </a:spcAft>
              <a:buFont typeface="Arial" panose="020B0604020202020204" pitchFamily="34" charset="0"/>
              <a:buChar char="•"/>
            </a:pPr>
            <a:r>
              <a:rPr lang="en-US" sz="2400" b="1" dirty="0">
                <a:solidFill>
                  <a:srgbClr val="FFFF00"/>
                </a:solidFill>
              </a:rPr>
              <a:t>The Secured Schools Emergency Response Grant Program </a:t>
            </a:r>
            <a:r>
              <a:rPr lang="en-US" sz="2400" dirty="0"/>
              <a:t>gives grants to local schools to improve emergency notification systems and communications between public elementary and secondary school personnel, public safety answering point and public safety agency.</a:t>
            </a:r>
          </a:p>
          <a:p>
            <a:pPr>
              <a:lnSpc>
                <a:spcPct val="120000"/>
              </a:lnSpc>
              <a:spcBef>
                <a:spcPts val="600"/>
              </a:spcBef>
              <a:spcAft>
                <a:spcPts val="600"/>
              </a:spcAft>
              <a:buFont typeface="Arial" panose="020B0604020202020204" pitchFamily="34" charset="0"/>
              <a:buChar char="•"/>
            </a:pPr>
            <a:r>
              <a:rPr lang="en-US" sz="2400" b="1" dirty="0">
                <a:solidFill>
                  <a:srgbClr val="FFFF00"/>
                </a:solidFill>
              </a:rPr>
              <a:t>School Employee Antibias Training-Requirements </a:t>
            </a:r>
            <a:r>
              <a:rPr lang="en-US" sz="2400" dirty="0"/>
              <a:t>law establishes an anti-bias teacher training program focused on combating biases, prejudices and discrimination faced by historically marginalized minorities. </a:t>
            </a:r>
            <a:endParaRPr lang="en-US" sz="1600" dirty="0"/>
          </a:p>
        </p:txBody>
      </p:sp>
      <p:sp>
        <p:nvSpPr>
          <p:cNvPr id="6" name="Slide Number Placeholder 3"/>
          <p:cNvSpPr>
            <a:spLocks noGrp="1"/>
          </p:cNvSpPr>
          <p:nvPr>
            <p:ph type="sldNum" sz="quarter" idx="12"/>
          </p:nvPr>
        </p:nvSpPr>
        <p:spPr>
          <a:xfrm>
            <a:off x="10658927" y="6422854"/>
            <a:ext cx="946264" cy="365125"/>
          </a:xfrm>
        </p:spPr>
        <p:txBody>
          <a:bodyPr/>
          <a:lstStyle/>
          <a:p>
            <a:r>
              <a:rPr lang="en-US" b="1" dirty="0"/>
              <a:t>14</a:t>
            </a:r>
          </a:p>
        </p:txBody>
      </p:sp>
    </p:spTree>
    <p:extLst>
      <p:ext uri="{BB962C8B-B14F-4D97-AF65-F5344CB8AC3E}">
        <p14:creationId xmlns:p14="http://schemas.microsoft.com/office/powerpoint/2010/main" val="1448490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398" y="169332"/>
            <a:ext cx="12117602" cy="1623603"/>
          </a:xfrm>
        </p:spPr>
        <p:txBody>
          <a:bodyPr vert="horz" lIns="91440" tIns="45720" rIns="91440" bIns="45720" rtlCol="0" anchor="ctr">
            <a:normAutofit/>
          </a:bodyPr>
          <a:lstStyle/>
          <a:p>
            <a:pPr>
              <a:spcAft>
                <a:spcPts val="600"/>
              </a:spcAft>
            </a:pPr>
            <a:r>
              <a:rPr lang="en-US" b="1" dirty="0">
                <a:solidFill>
                  <a:srgbClr val="FF0000"/>
                </a:solidFill>
              </a:rPr>
              <a:t>Child Poverty &amp; Strengthening Communities</a:t>
            </a:r>
          </a:p>
        </p:txBody>
      </p:sp>
      <p:sp>
        <p:nvSpPr>
          <p:cNvPr id="3" name="Content Placeholder 2"/>
          <p:cNvSpPr>
            <a:spLocks noGrp="1"/>
          </p:cNvSpPr>
          <p:nvPr>
            <p:ph idx="1"/>
          </p:nvPr>
        </p:nvSpPr>
        <p:spPr>
          <a:xfrm>
            <a:off x="586809" y="1964269"/>
            <a:ext cx="10953750" cy="4755092"/>
          </a:xfrm>
        </p:spPr>
        <p:txBody>
          <a:bodyPr>
            <a:noAutofit/>
          </a:bodyPr>
          <a:lstStyle/>
          <a:p>
            <a:pPr>
              <a:lnSpc>
                <a:spcPct val="100000"/>
              </a:lnSpc>
              <a:spcBef>
                <a:spcPts val="600"/>
              </a:spcBef>
              <a:spcAft>
                <a:spcPts val="600"/>
              </a:spcAft>
              <a:buFont typeface="Arial" panose="020B0604020202020204" pitchFamily="34" charset="0"/>
              <a:buChar char="•"/>
            </a:pPr>
            <a:r>
              <a:rPr lang="en-US" b="1" dirty="0">
                <a:solidFill>
                  <a:srgbClr val="FFFF00"/>
                </a:solidFill>
              </a:rPr>
              <a:t>The “Engaging Neighborhoods, Organizations, Unions, Governments, and Households” (known as the ENOUGH) Grant Program </a:t>
            </a:r>
            <a:r>
              <a:rPr lang="en-US" dirty="0"/>
              <a:t>will combat concentrated poverty by increasing community health and safety; connecting our neighbors in need to jobs; improving child care and education; boosting access to health care and quality support for children with disabilities, child welfare and justice involved youth and young adults; connecting persons to state program; and leveraging other funding sources.</a:t>
            </a:r>
          </a:p>
          <a:p>
            <a:pPr>
              <a:lnSpc>
                <a:spcPct val="100000"/>
              </a:lnSpc>
              <a:spcBef>
                <a:spcPts val="600"/>
              </a:spcBef>
              <a:spcAft>
                <a:spcPts val="600"/>
              </a:spcAft>
              <a:buFont typeface="Arial" panose="020B0604020202020204" pitchFamily="34" charset="0"/>
              <a:buChar char="•"/>
            </a:pPr>
            <a:r>
              <a:rPr lang="en-US" b="1" dirty="0">
                <a:solidFill>
                  <a:srgbClr val="FFFF00"/>
                </a:solidFill>
              </a:rPr>
              <a:t>Property Tax- Renters’ Property Tax Relief Program-Assets Calculation </a:t>
            </a:r>
            <a:r>
              <a:rPr lang="en-US" dirty="0"/>
              <a:t>no longer considers retirement savings plans and individual retirement accounts when determining renter’s property tax credits.</a:t>
            </a:r>
          </a:p>
          <a:p>
            <a:pPr>
              <a:lnSpc>
                <a:spcPct val="100000"/>
              </a:lnSpc>
              <a:spcBef>
                <a:spcPts val="600"/>
              </a:spcBef>
              <a:spcAft>
                <a:spcPts val="600"/>
              </a:spcAft>
              <a:buFont typeface="Arial" panose="020B0604020202020204" pitchFamily="34" charset="0"/>
              <a:buChar char="•"/>
            </a:pPr>
            <a:r>
              <a:rPr lang="en-US" b="1" dirty="0">
                <a:solidFill>
                  <a:srgbClr val="FFFF00"/>
                </a:solidFill>
              </a:rPr>
              <a:t>Housing Expansion and Affordability Act of 2024 </a:t>
            </a:r>
            <a:r>
              <a:rPr lang="en-US" dirty="0"/>
              <a:t>will improve affordability by allowing new housing where we need it most: transit-oriented development, formally government-owned campuses, and charity owned property ( including property of houses of worship)</a:t>
            </a:r>
            <a:r>
              <a:rPr lang="en-US" dirty="0">
                <a:solidFill>
                  <a:schemeClr val="accent1">
                    <a:lumMod val="60000"/>
                    <a:lumOff val="40000"/>
                  </a:schemeClr>
                </a:solidFill>
              </a:rPr>
              <a:t> .</a:t>
            </a:r>
            <a:endParaRPr lang="en-US" sz="2000" dirty="0"/>
          </a:p>
        </p:txBody>
      </p:sp>
      <p:sp>
        <p:nvSpPr>
          <p:cNvPr id="6" name="Slide Number Placeholder 3"/>
          <p:cNvSpPr>
            <a:spLocks noGrp="1"/>
          </p:cNvSpPr>
          <p:nvPr>
            <p:ph type="sldNum" sz="quarter" idx="12"/>
          </p:nvPr>
        </p:nvSpPr>
        <p:spPr>
          <a:xfrm>
            <a:off x="10658927" y="6422854"/>
            <a:ext cx="946264" cy="365125"/>
          </a:xfrm>
        </p:spPr>
        <p:txBody>
          <a:bodyPr/>
          <a:lstStyle/>
          <a:p>
            <a:r>
              <a:rPr lang="en-US" b="1" dirty="0"/>
              <a:t>15</a:t>
            </a:r>
          </a:p>
        </p:txBody>
      </p:sp>
    </p:spTree>
    <p:extLst>
      <p:ext uri="{BB962C8B-B14F-4D97-AF65-F5344CB8AC3E}">
        <p14:creationId xmlns:p14="http://schemas.microsoft.com/office/powerpoint/2010/main" val="2847177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974" y="169333"/>
            <a:ext cx="11698502" cy="1623603"/>
          </a:xfrm>
        </p:spPr>
        <p:txBody>
          <a:bodyPr vert="horz" lIns="91440" tIns="45720" rIns="91440" bIns="45720" rtlCol="0" anchor="ctr">
            <a:normAutofit/>
          </a:bodyPr>
          <a:lstStyle/>
          <a:p>
            <a:r>
              <a:rPr lang="en-US" b="1" dirty="0">
                <a:solidFill>
                  <a:srgbClr val="FF0000"/>
                </a:solidFill>
              </a:rPr>
              <a:t>Labor and Employment</a:t>
            </a:r>
          </a:p>
        </p:txBody>
      </p:sp>
      <p:sp>
        <p:nvSpPr>
          <p:cNvPr id="3" name="Content Placeholder 2"/>
          <p:cNvSpPr>
            <a:spLocks noGrp="1"/>
          </p:cNvSpPr>
          <p:nvPr>
            <p:ph idx="1"/>
          </p:nvPr>
        </p:nvSpPr>
        <p:spPr>
          <a:xfrm>
            <a:off x="586809" y="2016136"/>
            <a:ext cx="10821178" cy="4589280"/>
          </a:xfrm>
        </p:spPr>
        <p:txBody>
          <a:bodyPr>
            <a:noAutofit/>
          </a:bodyPr>
          <a:lstStyle/>
          <a:p>
            <a:pPr>
              <a:lnSpc>
                <a:spcPct val="100000"/>
              </a:lnSpc>
              <a:spcBef>
                <a:spcPts val="600"/>
              </a:spcBef>
              <a:spcAft>
                <a:spcPts val="600"/>
              </a:spcAft>
              <a:buFont typeface="Arial" panose="020B0604020202020204" pitchFamily="34" charset="0"/>
              <a:buChar char="•"/>
            </a:pPr>
            <a:r>
              <a:rPr lang="en-US" sz="2400" b="1" dirty="0">
                <a:solidFill>
                  <a:srgbClr val="FFFF00"/>
                </a:solidFill>
              </a:rPr>
              <a:t>Time to Serve Act 2024 </a:t>
            </a:r>
            <a:r>
              <a:rPr lang="en-US" sz="2400" dirty="0"/>
              <a:t>protects state employees from using personal leave to meet requirements for </a:t>
            </a:r>
            <a:r>
              <a:rPr lang="en-US" sz="2400" b="1" dirty="0">
                <a:solidFill>
                  <a:srgbClr val="FFFF00"/>
                </a:solidFill>
              </a:rPr>
              <a:t>National Guard, military reserve, or disaster service</a:t>
            </a:r>
            <a:r>
              <a:rPr lang="en-US" sz="2400" dirty="0"/>
              <a:t>. Allows up to 30 days of approved leave.</a:t>
            </a:r>
          </a:p>
          <a:p>
            <a:pPr>
              <a:lnSpc>
                <a:spcPct val="100000"/>
              </a:lnSpc>
              <a:spcBef>
                <a:spcPts val="600"/>
              </a:spcBef>
              <a:spcAft>
                <a:spcPts val="600"/>
              </a:spcAft>
              <a:buFont typeface="Arial" panose="020B0604020202020204" pitchFamily="34" charset="0"/>
              <a:buChar char="•"/>
            </a:pPr>
            <a:r>
              <a:rPr lang="en-US" sz="2400" b="1" dirty="0">
                <a:solidFill>
                  <a:srgbClr val="FFFF00"/>
                </a:solidFill>
              </a:rPr>
              <a:t>Catastrophic Event Account &amp; Federal Government Shutdown Employee Assistance Loan Fund</a:t>
            </a:r>
            <a:r>
              <a:rPr lang="en-US" sz="2800" b="1" dirty="0"/>
              <a:t> </a:t>
            </a:r>
            <a:r>
              <a:rPr lang="en-US" sz="2400" dirty="0"/>
              <a:t>extends eligibility for certain Maryland employees to </a:t>
            </a:r>
            <a:r>
              <a:rPr lang="en-US" sz="2400" b="1" dirty="0">
                <a:solidFill>
                  <a:srgbClr val="FFFF00"/>
                </a:solidFill>
              </a:rPr>
              <a:t>receive financial assistance </a:t>
            </a:r>
            <a:r>
              <a:rPr lang="en-US" sz="2400" dirty="0"/>
              <a:t>under the Federal Paycheck Protection Act during federal government shutdowns. </a:t>
            </a:r>
          </a:p>
          <a:p>
            <a:pPr>
              <a:lnSpc>
                <a:spcPct val="100000"/>
              </a:lnSpc>
              <a:spcBef>
                <a:spcPts val="600"/>
              </a:spcBef>
              <a:spcAft>
                <a:spcPts val="600"/>
              </a:spcAft>
              <a:buFont typeface="Arial" panose="020B0604020202020204" pitchFamily="34" charset="0"/>
              <a:buChar char="•"/>
            </a:pPr>
            <a:r>
              <a:rPr lang="en-US" sz="2400" dirty="0"/>
              <a:t>Several laws address </a:t>
            </a:r>
            <a:r>
              <a:rPr lang="en-US" sz="2400" b="1" dirty="0">
                <a:solidFill>
                  <a:srgbClr val="FFFF00"/>
                </a:solidFill>
              </a:rPr>
              <a:t>shortages in the healthcare workforce </a:t>
            </a:r>
            <a:r>
              <a:rPr lang="en-US" sz="2400" dirty="0"/>
              <a:t>with modifications to licensure and reciprocity requirements.</a:t>
            </a:r>
          </a:p>
          <a:p>
            <a:pPr>
              <a:lnSpc>
                <a:spcPct val="100000"/>
              </a:lnSpc>
              <a:spcBef>
                <a:spcPts val="600"/>
              </a:spcBef>
              <a:spcAft>
                <a:spcPts val="600"/>
              </a:spcAft>
              <a:buFont typeface="Arial" panose="020B0604020202020204" pitchFamily="34" charset="0"/>
              <a:buChar char="•"/>
            </a:pPr>
            <a:r>
              <a:rPr lang="en-US" sz="2400" b="1" dirty="0">
                <a:solidFill>
                  <a:srgbClr val="FFFF00"/>
                </a:solidFill>
              </a:rPr>
              <a:t>Equal Pay for Equal Work </a:t>
            </a:r>
            <a:r>
              <a:rPr lang="en-US" sz="2400" dirty="0"/>
              <a:t>endeavors to close the </a:t>
            </a:r>
            <a:r>
              <a:rPr lang="en-US" sz="2400" dirty="0">
                <a:solidFill>
                  <a:srgbClr val="FFFF00"/>
                </a:solidFill>
              </a:rPr>
              <a:t>gender wage gap</a:t>
            </a:r>
            <a:r>
              <a:rPr lang="en-US" sz="2400" dirty="0"/>
              <a:t> by requiring employers to post salary range for job listings. </a:t>
            </a:r>
          </a:p>
          <a:p>
            <a:pPr>
              <a:lnSpc>
                <a:spcPct val="100000"/>
              </a:lnSpc>
              <a:spcBef>
                <a:spcPts val="600"/>
              </a:spcBef>
              <a:spcAft>
                <a:spcPts val="600"/>
              </a:spcAft>
              <a:buFont typeface="Arial" panose="020B0604020202020204" pitchFamily="34" charset="0"/>
              <a:buChar char="•"/>
            </a:pPr>
            <a:endParaRPr lang="en-US" sz="2000" dirty="0"/>
          </a:p>
        </p:txBody>
      </p:sp>
      <p:sp>
        <p:nvSpPr>
          <p:cNvPr id="6" name="Slide Number Placeholder 3"/>
          <p:cNvSpPr>
            <a:spLocks noGrp="1"/>
          </p:cNvSpPr>
          <p:nvPr>
            <p:ph type="sldNum" sz="quarter" idx="12"/>
          </p:nvPr>
        </p:nvSpPr>
        <p:spPr>
          <a:xfrm>
            <a:off x="10658927" y="6422854"/>
            <a:ext cx="946264" cy="365125"/>
          </a:xfrm>
        </p:spPr>
        <p:txBody>
          <a:bodyPr/>
          <a:lstStyle/>
          <a:p>
            <a:r>
              <a:rPr lang="en-US" b="1" dirty="0"/>
              <a:t>16</a:t>
            </a:r>
          </a:p>
        </p:txBody>
      </p:sp>
    </p:spTree>
    <p:extLst>
      <p:ext uri="{BB962C8B-B14F-4D97-AF65-F5344CB8AC3E}">
        <p14:creationId xmlns:p14="http://schemas.microsoft.com/office/powerpoint/2010/main" val="676596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974" y="169333"/>
            <a:ext cx="11698502" cy="1623603"/>
          </a:xfrm>
        </p:spPr>
        <p:txBody>
          <a:bodyPr vert="horz" lIns="91440" tIns="45720" rIns="91440" bIns="45720" rtlCol="0" anchor="ctr">
            <a:normAutofit/>
          </a:bodyPr>
          <a:lstStyle/>
          <a:p>
            <a:r>
              <a:rPr lang="en-US" b="1" dirty="0">
                <a:solidFill>
                  <a:srgbClr val="FF0000"/>
                </a:solidFill>
              </a:rPr>
              <a:t>Consumer Protection / Data Privacy</a:t>
            </a:r>
          </a:p>
        </p:txBody>
      </p:sp>
      <p:sp>
        <p:nvSpPr>
          <p:cNvPr id="3" name="Content Placeholder 2"/>
          <p:cNvSpPr>
            <a:spLocks noGrp="1"/>
          </p:cNvSpPr>
          <p:nvPr>
            <p:ph idx="1"/>
          </p:nvPr>
        </p:nvSpPr>
        <p:spPr>
          <a:xfrm>
            <a:off x="951722" y="1933576"/>
            <a:ext cx="10821178" cy="4755092"/>
          </a:xfrm>
        </p:spPr>
        <p:txBody>
          <a:bodyPr>
            <a:noAutofit/>
          </a:bodyPr>
          <a:lstStyle/>
          <a:p>
            <a:pPr>
              <a:lnSpc>
                <a:spcPct val="100000"/>
              </a:lnSpc>
              <a:spcBef>
                <a:spcPts val="600"/>
              </a:spcBef>
              <a:spcAft>
                <a:spcPts val="600"/>
              </a:spcAft>
              <a:buFont typeface="Arial" panose="020B0604020202020204" pitchFamily="34" charset="0"/>
              <a:buChar char="•"/>
            </a:pPr>
            <a:r>
              <a:rPr lang="en-US" sz="2400" b="1" dirty="0">
                <a:solidFill>
                  <a:srgbClr val="FFFF00"/>
                </a:solidFill>
              </a:rPr>
              <a:t>Maryland On-line Data Privacy Act of 2024 </a:t>
            </a:r>
            <a:r>
              <a:rPr lang="en-US" sz="2400" dirty="0"/>
              <a:t>protects consumers by limiting what data can be collected and sold to other parties. Consumers are provided opt-out provisions.</a:t>
            </a:r>
          </a:p>
          <a:p>
            <a:pPr>
              <a:lnSpc>
                <a:spcPct val="100000"/>
              </a:lnSpc>
              <a:spcBef>
                <a:spcPts val="600"/>
              </a:spcBef>
              <a:spcAft>
                <a:spcPts val="600"/>
              </a:spcAft>
              <a:buFont typeface="Arial" panose="020B0604020202020204" pitchFamily="34" charset="0"/>
              <a:buChar char="•"/>
            </a:pPr>
            <a:r>
              <a:rPr lang="en-US" sz="2400" b="1" dirty="0">
                <a:solidFill>
                  <a:srgbClr val="FFFF00"/>
                </a:solidFill>
              </a:rPr>
              <a:t>Maryland Kids Code </a:t>
            </a:r>
            <a:r>
              <a:rPr lang="en-US" sz="2400" dirty="0"/>
              <a:t>requires tech companies to design online products with consideration of kid’s privacy, safety, and wellness. Limits selling of kids’ information.</a:t>
            </a:r>
          </a:p>
          <a:p>
            <a:pPr>
              <a:lnSpc>
                <a:spcPct val="100000"/>
              </a:lnSpc>
              <a:spcBef>
                <a:spcPts val="600"/>
              </a:spcBef>
              <a:spcAft>
                <a:spcPts val="600"/>
              </a:spcAft>
              <a:buFont typeface="Arial" panose="020B0604020202020204" pitchFamily="34" charset="0"/>
              <a:buChar char="•"/>
            </a:pPr>
            <a:r>
              <a:rPr lang="en-US" sz="2400" b="1" dirty="0">
                <a:solidFill>
                  <a:srgbClr val="FFFF00"/>
                </a:solidFill>
              </a:rPr>
              <a:t>Platforms for sales and resale of concert and sports tickets </a:t>
            </a:r>
            <a:r>
              <a:rPr lang="en-US" sz="2400" dirty="0"/>
              <a:t>must disclose upfront total costs and fees. Also, requires the Office of Attorney General to study ways to prevent ticket scalping. </a:t>
            </a:r>
          </a:p>
          <a:p>
            <a:pPr>
              <a:lnSpc>
                <a:spcPct val="100000"/>
              </a:lnSpc>
              <a:spcBef>
                <a:spcPts val="600"/>
              </a:spcBef>
              <a:spcAft>
                <a:spcPts val="600"/>
              </a:spcAft>
              <a:buFont typeface="Arial" panose="020B0604020202020204" pitchFamily="34" charset="0"/>
              <a:buChar char="•"/>
            </a:pPr>
            <a:r>
              <a:rPr lang="en-US" sz="2400" dirty="0"/>
              <a:t>Updates made to the </a:t>
            </a:r>
            <a:r>
              <a:rPr lang="en-US" sz="2400" b="1" dirty="0">
                <a:solidFill>
                  <a:srgbClr val="FFFF00"/>
                </a:solidFill>
              </a:rPr>
              <a:t>Electricity and Gas retail supply regulations </a:t>
            </a:r>
            <a:r>
              <a:rPr lang="en-US" sz="2400" dirty="0"/>
              <a:t>to protect consumers from predatory third-party retail energy suppliers.</a:t>
            </a:r>
          </a:p>
          <a:p>
            <a:pPr>
              <a:lnSpc>
                <a:spcPct val="100000"/>
              </a:lnSpc>
              <a:spcBef>
                <a:spcPts val="600"/>
              </a:spcBef>
              <a:spcAft>
                <a:spcPts val="600"/>
              </a:spcAft>
              <a:buFont typeface="Arial" panose="020B0604020202020204" pitchFamily="34" charset="0"/>
              <a:buChar char="•"/>
            </a:pPr>
            <a:endParaRPr lang="en-US" sz="2000" dirty="0"/>
          </a:p>
        </p:txBody>
      </p:sp>
      <p:sp>
        <p:nvSpPr>
          <p:cNvPr id="6" name="Slide Number Placeholder 3"/>
          <p:cNvSpPr>
            <a:spLocks noGrp="1"/>
          </p:cNvSpPr>
          <p:nvPr>
            <p:ph type="sldNum" sz="quarter" idx="12"/>
          </p:nvPr>
        </p:nvSpPr>
        <p:spPr>
          <a:xfrm>
            <a:off x="10658927" y="6422854"/>
            <a:ext cx="946264" cy="365125"/>
          </a:xfrm>
        </p:spPr>
        <p:txBody>
          <a:bodyPr/>
          <a:lstStyle/>
          <a:p>
            <a:r>
              <a:rPr lang="en-US" b="1" dirty="0"/>
              <a:t>17</a:t>
            </a:r>
          </a:p>
        </p:txBody>
      </p:sp>
    </p:spTree>
    <p:extLst>
      <p:ext uri="{BB962C8B-B14F-4D97-AF65-F5344CB8AC3E}">
        <p14:creationId xmlns:p14="http://schemas.microsoft.com/office/powerpoint/2010/main" val="710459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11353799" cy="1640536"/>
          </a:xfrm>
        </p:spPr>
        <p:txBody>
          <a:bodyPr/>
          <a:lstStyle/>
          <a:p>
            <a:r>
              <a:rPr lang="en-US" b="1" dirty="0">
                <a:solidFill>
                  <a:srgbClr val="FF0000"/>
                </a:solidFill>
              </a:rPr>
              <a:t>Our individual victories</a:t>
            </a:r>
          </a:p>
        </p:txBody>
      </p:sp>
      <p:sp>
        <p:nvSpPr>
          <p:cNvPr id="3" name="Content Placeholder 2"/>
          <p:cNvSpPr>
            <a:spLocks noGrp="1"/>
          </p:cNvSpPr>
          <p:nvPr>
            <p:ph idx="1"/>
          </p:nvPr>
        </p:nvSpPr>
        <p:spPr>
          <a:xfrm>
            <a:off x="457200" y="2263608"/>
            <a:ext cx="11068050" cy="4159245"/>
          </a:xfrm>
        </p:spPr>
        <p:txBody>
          <a:bodyPr>
            <a:normAutofit lnSpcReduction="10000"/>
          </a:bodyPr>
          <a:lstStyle/>
          <a:p>
            <a:pPr marL="1484313" indent="-1484313" defTabSz="685800">
              <a:buNone/>
            </a:pPr>
            <a:r>
              <a:rPr lang="en-US" sz="3200" b="1" dirty="0">
                <a:solidFill>
                  <a:srgbClr val="FFFF00"/>
                </a:solidFill>
              </a:rPr>
              <a:t>Pam:	</a:t>
            </a:r>
            <a:r>
              <a:rPr lang="en-US" sz="3200" dirty="0"/>
              <a:t>Wage Transparency; Online Gambling Prohibition – Higher Education</a:t>
            </a:r>
          </a:p>
          <a:p>
            <a:pPr marL="1484313" indent="-1484313" defTabSz="685800">
              <a:buNone/>
            </a:pPr>
            <a:r>
              <a:rPr lang="en-US" sz="3200" b="1" dirty="0">
                <a:solidFill>
                  <a:srgbClr val="FFFF00"/>
                </a:solidFill>
              </a:rPr>
              <a:t>Craig: 	</a:t>
            </a:r>
            <a:r>
              <a:rPr lang="en-US" sz="3200" dirty="0"/>
              <a:t>Bus Rapid Transit Funding; Division of Rehabilitative Services Funding</a:t>
            </a:r>
          </a:p>
          <a:p>
            <a:pPr marL="1484313" indent="-1484313" defTabSz="685800">
              <a:buNone/>
            </a:pPr>
            <a:r>
              <a:rPr lang="en-US" sz="3200" b="1" dirty="0">
                <a:solidFill>
                  <a:srgbClr val="FFFF00"/>
                </a:solidFill>
              </a:rPr>
              <a:t>Anne: 	</a:t>
            </a:r>
            <a:r>
              <a:rPr lang="en-US" sz="3200" dirty="0"/>
              <a:t>Green Death Care Act; promotion of Earned Income Tax Credit</a:t>
            </a:r>
          </a:p>
          <a:p>
            <a:pPr marL="1484313" indent="-1484313" defTabSz="685800">
              <a:buNone/>
            </a:pPr>
            <a:r>
              <a:rPr lang="en-US" sz="3200" b="1" dirty="0">
                <a:solidFill>
                  <a:srgbClr val="FFFF00"/>
                </a:solidFill>
              </a:rPr>
              <a:t>Bernice:	</a:t>
            </a:r>
            <a:r>
              <a:rPr lang="en-US" sz="3200" dirty="0"/>
              <a:t> Termination of Residential Lease-Limited of Liability of Rent; Loan Assistance Repayment for Public School Nurses</a:t>
            </a:r>
          </a:p>
        </p:txBody>
      </p:sp>
      <p:sp>
        <p:nvSpPr>
          <p:cNvPr id="4" name="Slide Number Placeholder 3"/>
          <p:cNvSpPr>
            <a:spLocks noGrp="1"/>
          </p:cNvSpPr>
          <p:nvPr>
            <p:ph type="sldNum" sz="quarter" idx="12"/>
          </p:nvPr>
        </p:nvSpPr>
        <p:spPr/>
        <p:txBody>
          <a:bodyPr/>
          <a:lstStyle/>
          <a:p>
            <a:r>
              <a:rPr lang="en-US" b="1" dirty="0"/>
              <a:t>18</a:t>
            </a:r>
          </a:p>
        </p:txBody>
      </p:sp>
    </p:spTree>
    <p:extLst>
      <p:ext uri="{BB962C8B-B14F-4D97-AF65-F5344CB8AC3E}">
        <p14:creationId xmlns:p14="http://schemas.microsoft.com/office/powerpoint/2010/main" val="771844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18"/>
          <p:cNvSpPr txBox="1">
            <a:spLocks noGrp="1"/>
          </p:cNvSpPr>
          <p:nvPr>
            <p:ph type="title"/>
          </p:nvPr>
        </p:nvSpPr>
        <p:spPr>
          <a:xfrm>
            <a:off x="857250" y="160868"/>
            <a:ext cx="10919149" cy="1633582"/>
          </a:xfrm>
          <a:prstGeom prst="rect">
            <a:avLst/>
          </a:prstGeom>
        </p:spPr>
        <p:txBody>
          <a:bodyPr vert="horz" lIns="91440" tIns="45720" rIns="91440" bIns="45720" rtlCol="0" anchor="ctr">
            <a:normAutofit/>
          </a:bodyPr>
          <a:lstStyle/>
          <a:p>
            <a:pPr>
              <a:lnSpc>
                <a:spcPct val="85000"/>
              </a:lnSpc>
              <a:spcBef>
                <a:spcPct val="0"/>
              </a:spcBef>
            </a:pPr>
            <a:r>
              <a:rPr lang="en-US" b="1" dirty="0">
                <a:solidFill>
                  <a:srgbClr val="FF0000"/>
                </a:solidFill>
              </a:rPr>
              <a:t>Contact Us Anytime</a:t>
            </a:r>
            <a:endParaRPr b="1" dirty="0">
              <a:solidFill>
                <a:srgbClr val="FF0000"/>
              </a:solidFill>
            </a:endParaRPr>
          </a:p>
        </p:txBody>
      </p:sp>
      <p:sp>
        <p:nvSpPr>
          <p:cNvPr id="304" name="Google Shape;304;p18"/>
          <p:cNvSpPr txBox="1">
            <a:spLocks noGrp="1"/>
          </p:cNvSpPr>
          <p:nvPr>
            <p:ph type="body" idx="1"/>
          </p:nvPr>
        </p:nvSpPr>
        <p:spPr>
          <a:xfrm>
            <a:off x="0" y="1794450"/>
            <a:ext cx="4445297" cy="3521676"/>
          </a:xfrm>
          <a:prstGeom prst="rect">
            <a:avLst/>
          </a:prstGeom>
          <a:solidFill>
            <a:srgbClr val="DE5C5F"/>
          </a:solidFill>
          <a:ln>
            <a:noFill/>
          </a:ln>
        </p:spPr>
        <p:txBody>
          <a:bodyPr spcFirstLastPara="1" vert="horz" wrap="square" lIns="121900" tIns="121900" rIns="121900" bIns="121900" rtlCol="0" anchor="t" anchorCtr="0">
            <a:noAutofit/>
          </a:bodyPr>
          <a:lstStyle/>
          <a:p>
            <a:pPr marL="0" indent="0" algn="r">
              <a:buNone/>
            </a:pPr>
            <a:r>
              <a:rPr lang="en" dirty="0"/>
              <a:t>Senator Craig Zucker  </a:t>
            </a:r>
            <a:endParaRPr dirty="0"/>
          </a:p>
          <a:p>
            <a:pPr marL="0" indent="0" algn="r">
              <a:buNone/>
            </a:pPr>
            <a:r>
              <a:rPr lang="en" dirty="0"/>
              <a:t>301-858-3625</a:t>
            </a:r>
            <a:endParaRPr dirty="0"/>
          </a:p>
          <a:p>
            <a:pPr marL="0" indent="0" algn="r">
              <a:buNone/>
            </a:pPr>
            <a:r>
              <a:rPr lang="en" b="1" u="sng" dirty="0">
                <a:solidFill>
                  <a:srgbClr val="FFFF00"/>
                </a:solidFill>
                <a:hlinkClick r:id="rId3"/>
              </a:rPr>
              <a:t>craig.zucker@senate.state.md.us</a:t>
            </a:r>
            <a:endParaRPr b="1" dirty="0">
              <a:solidFill>
                <a:srgbClr val="FFFF00"/>
              </a:solidFill>
            </a:endParaRPr>
          </a:p>
          <a:p>
            <a:pPr marL="0" indent="0" algn="r">
              <a:buNone/>
            </a:pPr>
            <a:endParaRPr dirty="0"/>
          </a:p>
          <a:p>
            <a:pPr marL="0" indent="0" algn="r">
              <a:buNone/>
            </a:pPr>
            <a:endParaRPr dirty="0"/>
          </a:p>
          <a:p>
            <a:pPr marL="0" indent="0" algn="r">
              <a:buNone/>
            </a:pPr>
            <a:endParaRPr dirty="0"/>
          </a:p>
          <a:p>
            <a:pPr marL="0" indent="0" algn="r">
              <a:buNone/>
            </a:pPr>
            <a:endParaRPr dirty="0"/>
          </a:p>
          <a:p>
            <a:pPr marL="0" indent="0" algn="r">
              <a:buNone/>
            </a:pPr>
            <a:r>
              <a:rPr lang="en" dirty="0"/>
              <a:t>Delegate Anne Kaiser  </a:t>
            </a:r>
            <a:endParaRPr dirty="0"/>
          </a:p>
          <a:p>
            <a:pPr marL="0" indent="0" algn="r">
              <a:buNone/>
            </a:pPr>
            <a:r>
              <a:rPr lang="en" dirty="0"/>
              <a:t>301-858-3036</a:t>
            </a:r>
            <a:endParaRPr dirty="0"/>
          </a:p>
          <a:p>
            <a:pPr marL="0" indent="0" algn="r">
              <a:buNone/>
            </a:pPr>
            <a:r>
              <a:rPr lang="en" b="1" u="sng" dirty="0">
                <a:solidFill>
                  <a:schemeClr val="hlink"/>
                </a:solidFill>
                <a:hlinkClick r:id="rId4"/>
              </a:rPr>
              <a:t>anne.kaiser@house.state.md.u</a:t>
            </a:r>
            <a:r>
              <a:rPr lang="en" sz="2000" b="1" u="sng" dirty="0">
                <a:solidFill>
                  <a:schemeClr val="hlink"/>
                </a:solidFill>
                <a:hlinkClick r:id="rId4"/>
              </a:rPr>
              <a:t>s</a:t>
            </a:r>
            <a:endParaRPr sz="2000" b="1" dirty="0"/>
          </a:p>
        </p:txBody>
      </p:sp>
      <p:sp>
        <p:nvSpPr>
          <p:cNvPr id="305" name="Google Shape;305;p18"/>
          <p:cNvSpPr txBox="1"/>
          <p:nvPr/>
        </p:nvSpPr>
        <p:spPr>
          <a:xfrm>
            <a:off x="3296944" y="6022700"/>
            <a:ext cx="5825591" cy="940640"/>
          </a:xfrm>
          <a:prstGeom prst="rect">
            <a:avLst/>
          </a:prstGeom>
          <a:solidFill>
            <a:srgbClr val="DE5C5F"/>
          </a:solidFill>
          <a:ln>
            <a:noFill/>
          </a:ln>
        </p:spPr>
        <p:txBody>
          <a:bodyPr spcFirstLastPara="1" wrap="square" lIns="121900" tIns="121900" rIns="121900" bIns="121900" anchor="t" anchorCtr="0">
            <a:noAutofit/>
          </a:bodyPr>
          <a:lstStyle/>
          <a:p>
            <a:pPr algn="ctr">
              <a:buClr>
                <a:srgbClr val="000000"/>
              </a:buClr>
              <a:buSzPts val="1400"/>
            </a:pPr>
            <a:r>
              <a:rPr lang="en" sz="2133" dirty="0">
                <a:latin typeface="Century Gothic" panose="020B0502020202020204" pitchFamily="34" charset="0"/>
                <a:ea typeface="Century Gothic"/>
                <a:cs typeface="Century Gothic"/>
                <a:sym typeface="Century Gothic"/>
              </a:rPr>
              <a:t>MD General Assembly Website:</a:t>
            </a:r>
          </a:p>
          <a:p>
            <a:pPr algn="ctr">
              <a:buClr>
                <a:srgbClr val="000000"/>
              </a:buClr>
              <a:buSzPts val="1400"/>
            </a:pPr>
            <a:r>
              <a:rPr lang="en" sz="2133" b="1" u="sng" dirty="0">
                <a:solidFill>
                  <a:schemeClr val="hlink"/>
                </a:solidFill>
                <a:latin typeface="Century Gothic" panose="020B0502020202020204" pitchFamily="34" charset="0"/>
                <a:sym typeface="Arial"/>
                <a:hlinkClick r:id="rId5"/>
              </a:rPr>
              <a:t>http://mgaleg.maryland.gov/mgawebsite</a:t>
            </a:r>
            <a:endParaRPr sz="2133" b="1" dirty="0">
              <a:solidFill>
                <a:srgbClr val="000000"/>
              </a:solidFill>
              <a:latin typeface="Century Gothic" panose="020B0502020202020204" pitchFamily="34" charset="0"/>
              <a:ea typeface="Century Gothic"/>
              <a:cs typeface="Century Gothic"/>
              <a:sym typeface="Century Gothic"/>
            </a:endParaRPr>
          </a:p>
        </p:txBody>
      </p:sp>
      <p:pic>
        <p:nvPicPr>
          <p:cNvPr id="306" name="Google Shape;306;p18"/>
          <p:cNvPicPr preferRelativeResize="0"/>
          <p:nvPr/>
        </p:nvPicPr>
        <p:blipFill>
          <a:blip r:embed="rId6"/>
          <a:srcRect/>
          <a:stretch/>
        </p:blipFill>
        <p:spPr>
          <a:xfrm>
            <a:off x="6185192" y="4176244"/>
            <a:ext cx="1634572" cy="1846456"/>
          </a:xfrm>
          <a:prstGeom prst="rect">
            <a:avLst/>
          </a:prstGeom>
          <a:noFill/>
          <a:ln>
            <a:noFill/>
          </a:ln>
        </p:spPr>
      </p:pic>
      <p:pic>
        <p:nvPicPr>
          <p:cNvPr id="308" name="Google Shape;308;p18"/>
          <p:cNvPicPr preferRelativeResize="0"/>
          <p:nvPr/>
        </p:nvPicPr>
        <p:blipFill rotWithShape="1">
          <a:blip r:embed="rId7">
            <a:alphaModFix/>
          </a:blip>
          <a:srcRect/>
          <a:stretch/>
        </p:blipFill>
        <p:spPr>
          <a:xfrm>
            <a:off x="4489416" y="4176244"/>
            <a:ext cx="1532967" cy="1839567"/>
          </a:xfrm>
          <a:prstGeom prst="rect">
            <a:avLst/>
          </a:prstGeom>
          <a:noFill/>
          <a:ln>
            <a:noFill/>
          </a:ln>
        </p:spPr>
      </p:pic>
      <p:pic>
        <p:nvPicPr>
          <p:cNvPr id="309" name="Google Shape;309;p18"/>
          <p:cNvPicPr preferRelativeResize="0"/>
          <p:nvPr/>
        </p:nvPicPr>
        <p:blipFill rotWithShape="1">
          <a:blip r:embed="rId8">
            <a:alphaModFix/>
          </a:blip>
          <a:srcRect l="6628" r="-6629"/>
          <a:stretch/>
        </p:blipFill>
        <p:spPr>
          <a:xfrm>
            <a:off x="4489416" y="1896050"/>
            <a:ext cx="1634567" cy="1839560"/>
          </a:xfrm>
          <a:prstGeom prst="rect">
            <a:avLst/>
          </a:prstGeom>
          <a:noFill/>
          <a:ln>
            <a:noFill/>
          </a:ln>
        </p:spPr>
      </p:pic>
      <p:sp>
        <p:nvSpPr>
          <p:cNvPr id="310" name="Google Shape;310;p18"/>
          <p:cNvSpPr txBox="1"/>
          <p:nvPr/>
        </p:nvSpPr>
        <p:spPr>
          <a:xfrm>
            <a:off x="7863877" y="1795326"/>
            <a:ext cx="4303255" cy="3520800"/>
          </a:xfrm>
          <a:prstGeom prst="rect">
            <a:avLst/>
          </a:prstGeom>
          <a:solidFill>
            <a:srgbClr val="DE5C5F"/>
          </a:solidFill>
          <a:ln>
            <a:noFill/>
          </a:ln>
        </p:spPr>
        <p:txBody>
          <a:bodyPr spcFirstLastPara="1" wrap="square" lIns="121900" tIns="121900" rIns="121900" bIns="121900" anchor="t" anchorCtr="0">
            <a:noAutofit/>
          </a:bodyPr>
          <a:lstStyle/>
          <a:p>
            <a:pPr>
              <a:buClr>
                <a:schemeClr val="dk1"/>
              </a:buClr>
              <a:buSzPts val="1100"/>
            </a:pPr>
            <a:r>
              <a:rPr lang="en-US" sz="2200" dirty="0">
                <a:latin typeface="+mj-lt"/>
                <a:ea typeface="Century Gothic"/>
                <a:cs typeface="Century Gothic"/>
                <a:sym typeface="Century Gothic"/>
              </a:rPr>
              <a:t>Delegate Bernice Mireku-North</a:t>
            </a:r>
          </a:p>
          <a:p>
            <a:pPr>
              <a:buClr>
                <a:schemeClr val="dk1"/>
              </a:buClr>
              <a:buSzPts val="1100"/>
            </a:pPr>
            <a:r>
              <a:rPr lang="en-US" sz="2200" dirty="0">
                <a:latin typeface="+mj-lt"/>
                <a:ea typeface="Century Gothic"/>
                <a:cs typeface="Century Gothic"/>
                <a:sym typeface="Century Gothic"/>
              </a:rPr>
              <a:t>301-858-3539</a:t>
            </a:r>
          </a:p>
          <a:p>
            <a:pPr>
              <a:buClr>
                <a:schemeClr val="dk1"/>
              </a:buClr>
              <a:buSzPts val="1100"/>
            </a:pPr>
            <a:r>
              <a:rPr lang="en-US" sz="2200" b="1" u="sng" dirty="0">
                <a:latin typeface="+mj-lt"/>
                <a:ea typeface="Century Gothic"/>
                <a:cs typeface="Century Gothic"/>
                <a:sym typeface="Century Gothic"/>
                <a:hlinkClick r:id="rId9"/>
              </a:rPr>
              <a:t>B</a:t>
            </a:r>
            <a:r>
              <a:rPr lang="en" sz="2200" b="1" u="sng" dirty="0">
                <a:latin typeface="+mj-lt"/>
                <a:ea typeface="Century Gothic"/>
                <a:cs typeface="Century Gothic"/>
                <a:sym typeface="Century Gothic"/>
                <a:hlinkClick r:id="rId9"/>
              </a:rPr>
              <a:t>ernice.mireku-north@house.state.md.us</a:t>
            </a:r>
            <a:endParaRPr sz="2200" b="1" dirty="0">
              <a:latin typeface="+mj-lt"/>
              <a:ea typeface="Century Gothic"/>
              <a:cs typeface="Century Gothic"/>
              <a:sym typeface="Century Gothic"/>
            </a:endParaRPr>
          </a:p>
          <a:p>
            <a:pPr>
              <a:buClr>
                <a:srgbClr val="000000"/>
              </a:buClr>
              <a:buSzPts val="1600"/>
            </a:pPr>
            <a:endParaRPr sz="2200" dirty="0">
              <a:solidFill>
                <a:schemeClr val="lt1"/>
              </a:solidFill>
              <a:latin typeface="+mj-lt"/>
              <a:ea typeface="Century Gothic"/>
              <a:cs typeface="Century Gothic"/>
              <a:sym typeface="Century Gothic"/>
            </a:endParaRPr>
          </a:p>
          <a:p>
            <a:pPr>
              <a:buClr>
                <a:srgbClr val="000000"/>
              </a:buClr>
              <a:buSzPts val="1600"/>
            </a:pPr>
            <a:endParaRPr sz="2200" dirty="0">
              <a:solidFill>
                <a:schemeClr val="lt1"/>
              </a:solidFill>
              <a:latin typeface="+mj-lt"/>
              <a:ea typeface="Century Gothic"/>
              <a:cs typeface="Century Gothic"/>
              <a:sym typeface="Century Gothic"/>
            </a:endParaRPr>
          </a:p>
          <a:p>
            <a:pPr>
              <a:buClr>
                <a:srgbClr val="000000"/>
              </a:buClr>
              <a:buSzPts val="1600"/>
            </a:pPr>
            <a:endParaRPr sz="2200" dirty="0">
              <a:solidFill>
                <a:schemeClr val="lt1"/>
              </a:solidFill>
              <a:latin typeface="+mj-lt"/>
              <a:ea typeface="Century Gothic"/>
              <a:cs typeface="Century Gothic"/>
              <a:sym typeface="Century Gothic"/>
            </a:endParaRPr>
          </a:p>
          <a:p>
            <a:pPr>
              <a:buClr>
                <a:schemeClr val="dk1"/>
              </a:buClr>
              <a:buSzPts val="1100"/>
            </a:pPr>
            <a:r>
              <a:rPr lang="en-US" sz="2200" dirty="0">
                <a:latin typeface="+mj-lt"/>
                <a:ea typeface="Century Gothic"/>
                <a:cs typeface="Century Gothic"/>
                <a:sym typeface="Century Gothic"/>
              </a:rPr>
              <a:t>Delegate Pam Queen  </a:t>
            </a:r>
          </a:p>
          <a:p>
            <a:pPr>
              <a:buClr>
                <a:schemeClr val="dk1"/>
              </a:buClr>
              <a:buSzPts val="1100"/>
            </a:pPr>
            <a:r>
              <a:rPr lang="en-US" sz="2200" dirty="0">
                <a:latin typeface="+mj-lt"/>
                <a:ea typeface="Century Gothic"/>
                <a:cs typeface="Century Gothic"/>
                <a:sym typeface="Century Gothic"/>
              </a:rPr>
              <a:t>301-858-3380</a:t>
            </a:r>
          </a:p>
          <a:p>
            <a:pPr>
              <a:buClr>
                <a:schemeClr val="dk1"/>
              </a:buClr>
              <a:buSzPts val="1100"/>
            </a:pPr>
            <a:r>
              <a:rPr lang="en-US" sz="2200" b="1" u="sng" dirty="0">
                <a:latin typeface="+mj-lt"/>
                <a:ea typeface="Century Gothic"/>
                <a:cs typeface="Century Gothic"/>
                <a:sym typeface="Century Gothic"/>
                <a:hlinkClick r:id="rId9"/>
              </a:rPr>
              <a:t>pam.queen@house.state.md.us</a:t>
            </a:r>
            <a:endParaRPr lang="en-US" sz="2200" b="1" dirty="0">
              <a:latin typeface="+mj-lt"/>
              <a:ea typeface="Century Gothic"/>
              <a:cs typeface="Century Gothic"/>
              <a:sym typeface="Century Gothic"/>
            </a:endParaRPr>
          </a:p>
          <a:p>
            <a:pPr>
              <a:buClr>
                <a:schemeClr val="dk1"/>
              </a:buClr>
              <a:buSzPts val="1800"/>
            </a:pPr>
            <a:endParaRPr sz="2133" dirty="0">
              <a:solidFill>
                <a:schemeClr val="lt1"/>
              </a:solidFill>
              <a:latin typeface="+mj-lt"/>
              <a:ea typeface="Century Gothic"/>
              <a:cs typeface="Century Gothic"/>
              <a:sym typeface="Century Gothic"/>
            </a:endParaRPr>
          </a:p>
          <a:p>
            <a:pPr>
              <a:buClr>
                <a:srgbClr val="000000"/>
              </a:buClr>
              <a:buSzPts val="1400"/>
            </a:pPr>
            <a:endParaRPr sz="1867" dirty="0">
              <a:solidFill>
                <a:srgbClr val="000000"/>
              </a:solidFill>
              <a:latin typeface="+mj-lt"/>
              <a:ea typeface="Century Gothic"/>
              <a:cs typeface="Century Gothic"/>
              <a:sym typeface="Century Gothic"/>
            </a:endParaRPr>
          </a:p>
        </p:txBody>
      </p:sp>
      <p:sp>
        <p:nvSpPr>
          <p:cNvPr id="3" name="Slide Number Placeholder 2"/>
          <p:cNvSpPr>
            <a:spLocks noGrp="1"/>
          </p:cNvSpPr>
          <p:nvPr>
            <p:ph type="sldNum" idx="12"/>
          </p:nvPr>
        </p:nvSpPr>
        <p:spPr>
          <a:xfrm>
            <a:off x="10174062" y="6336567"/>
            <a:ext cx="731600" cy="524800"/>
          </a:xfrm>
        </p:spPr>
        <p:txBody>
          <a:bodyPr/>
          <a:lstStyle/>
          <a:p>
            <a:fld id="{00000000-1234-1234-1234-123412341234}" type="slidenum">
              <a:rPr lang="en" sz="1200" b="1" smtClean="0">
                <a:latin typeface="+mn-lt"/>
              </a:rPr>
              <a:pPr/>
              <a:t>19</a:t>
            </a:fld>
            <a:endParaRPr lang="en" sz="1200" b="1" dirty="0">
              <a:latin typeface="+mn-lt"/>
            </a:endParaRPr>
          </a:p>
        </p:txBody>
      </p:sp>
      <p:pic>
        <p:nvPicPr>
          <p:cNvPr id="2" name="Picture 2" descr="Mireku-North, Bernice">
            <a:extLst>
              <a:ext uri="{FF2B5EF4-FFF2-40B4-BE49-F238E27FC236}">
                <a16:creationId xmlns:a16="http://schemas.microsoft.com/office/drawing/2014/main" id="{1D87A82F-BDFD-91D8-699A-51AEB66791C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08203" y="1890385"/>
            <a:ext cx="1537221" cy="1844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654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9971" y="176169"/>
            <a:ext cx="10127028" cy="1616767"/>
          </a:xfrm>
        </p:spPr>
        <p:txBody>
          <a:bodyPr/>
          <a:lstStyle/>
          <a:p>
            <a:r>
              <a:rPr lang="en-US" b="1" dirty="0">
                <a:solidFill>
                  <a:srgbClr val="FF0000"/>
                </a:solidFill>
              </a:rPr>
              <a:t>Tonight’s Agenda</a:t>
            </a:r>
          </a:p>
        </p:txBody>
      </p:sp>
      <p:sp>
        <p:nvSpPr>
          <p:cNvPr id="3" name="Content Placeholder 2"/>
          <p:cNvSpPr>
            <a:spLocks noGrp="1"/>
          </p:cNvSpPr>
          <p:nvPr>
            <p:ph idx="1"/>
          </p:nvPr>
        </p:nvSpPr>
        <p:spPr>
          <a:xfrm>
            <a:off x="859972" y="2174033"/>
            <a:ext cx="10707514" cy="4320873"/>
          </a:xfrm>
        </p:spPr>
        <p:txBody>
          <a:bodyPr>
            <a:noAutofit/>
          </a:bodyPr>
          <a:lstStyle/>
          <a:p>
            <a:pPr>
              <a:lnSpc>
                <a:spcPct val="100000"/>
              </a:lnSpc>
              <a:spcBef>
                <a:spcPts val="600"/>
              </a:spcBef>
              <a:spcAft>
                <a:spcPts val="600"/>
              </a:spcAft>
              <a:buFont typeface="Arial" panose="020B0604020202020204" pitchFamily="34" charset="0"/>
              <a:buChar char="•"/>
            </a:pPr>
            <a:r>
              <a:rPr lang="en-US" sz="3200" dirty="0"/>
              <a:t>Introductions: Team and District</a:t>
            </a:r>
          </a:p>
          <a:p>
            <a:pPr>
              <a:lnSpc>
                <a:spcPct val="100000"/>
              </a:lnSpc>
              <a:spcBef>
                <a:spcPts val="600"/>
              </a:spcBef>
              <a:spcAft>
                <a:spcPts val="600"/>
              </a:spcAft>
              <a:buFont typeface="Arial" panose="020B0604020202020204" pitchFamily="34" charset="0"/>
              <a:buChar char="•"/>
            </a:pPr>
            <a:r>
              <a:rPr lang="en-US" sz="3200" dirty="0"/>
              <a:t>Team Focus: Constituent Service</a:t>
            </a:r>
          </a:p>
          <a:p>
            <a:pPr>
              <a:lnSpc>
                <a:spcPct val="100000"/>
              </a:lnSpc>
              <a:spcBef>
                <a:spcPts val="600"/>
              </a:spcBef>
              <a:spcAft>
                <a:spcPts val="600"/>
              </a:spcAft>
              <a:buFont typeface="Arial" panose="020B0604020202020204" pitchFamily="34" charset="0"/>
              <a:buChar char="•"/>
            </a:pPr>
            <a:r>
              <a:rPr lang="en-US" sz="3200" dirty="0"/>
              <a:t>Budget: District 14, Montgomery County, and the State</a:t>
            </a:r>
          </a:p>
          <a:p>
            <a:pPr>
              <a:lnSpc>
                <a:spcPct val="100000"/>
              </a:lnSpc>
              <a:spcBef>
                <a:spcPts val="600"/>
              </a:spcBef>
              <a:spcAft>
                <a:spcPts val="600"/>
              </a:spcAft>
              <a:buFont typeface="Arial" panose="020B0604020202020204" pitchFamily="34" charset="0"/>
              <a:buChar char="•"/>
            </a:pPr>
            <a:r>
              <a:rPr lang="en-US" sz="3200" dirty="0"/>
              <a:t>2024 MGA Priorities</a:t>
            </a:r>
          </a:p>
          <a:p>
            <a:pPr>
              <a:lnSpc>
                <a:spcPct val="100000"/>
              </a:lnSpc>
              <a:spcBef>
                <a:spcPts val="600"/>
              </a:spcBef>
              <a:spcAft>
                <a:spcPts val="600"/>
              </a:spcAft>
              <a:buFont typeface="Arial" panose="020B0604020202020204" pitchFamily="34" charset="0"/>
              <a:buChar char="•"/>
            </a:pPr>
            <a:r>
              <a:rPr lang="en-US" sz="3200" dirty="0"/>
              <a:t>Individual Team Member’s Legislative Highlights</a:t>
            </a:r>
          </a:p>
          <a:p>
            <a:pPr>
              <a:lnSpc>
                <a:spcPct val="100000"/>
              </a:lnSpc>
              <a:spcBef>
                <a:spcPts val="600"/>
              </a:spcBef>
              <a:spcAft>
                <a:spcPts val="600"/>
              </a:spcAft>
              <a:buFont typeface="Arial" panose="020B0604020202020204" pitchFamily="34" charset="0"/>
              <a:buChar char="•"/>
            </a:pPr>
            <a:r>
              <a:rPr lang="en-US" sz="3200" dirty="0"/>
              <a:t>Questions</a:t>
            </a:r>
          </a:p>
        </p:txBody>
      </p:sp>
      <p:sp>
        <p:nvSpPr>
          <p:cNvPr id="4" name="Slide Number Placeholder 3"/>
          <p:cNvSpPr>
            <a:spLocks noGrp="1"/>
          </p:cNvSpPr>
          <p:nvPr>
            <p:ph type="sldNum" sz="quarter" idx="12"/>
          </p:nvPr>
        </p:nvSpPr>
        <p:spPr>
          <a:xfrm>
            <a:off x="10621222" y="6368704"/>
            <a:ext cx="946264" cy="365125"/>
          </a:xfrm>
        </p:spPr>
        <p:txBody>
          <a:bodyPr/>
          <a:lstStyle/>
          <a:p>
            <a:fld id="{4FAB73BC-B049-4115-A692-8D63A059BFB8}" type="slidenum">
              <a:rPr lang="en-US" sz="1400" smtClean="0"/>
              <a:t>2</a:t>
            </a:fld>
            <a:endParaRPr lang="en-US" sz="1400" dirty="0"/>
          </a:p>
        </p:txBody>
      </p:sp>
    </p:spTree>
    <p:extLst>
      <p:ext uri="{BB962C8B-B14F-4D97-AF65-F5344CB8AC3E}">
        <p14:creationId xmlns:p14="http://schemas.microsoft.com/office/powerpoint/2010/main" val="23274832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11353799" cy="1640536"/>
          </a:xfrm>
        </p:spPr>
        <p:txBody>
          <a:bodyPr/>
          <a:lstStyle/>
          <a:p>
            <a:r>
              <a:rPr lang="en-US" b="1" dirty="0">
                <a:solidFill>
                  <a:srgbClr val="FF0000"/>
                </a:solidFill>
              </a:rPr>
              <a:t>questions</a:t>
            </a:r>
          </a:p>
        </p:txBody>
      </p:sp>
      <p:sp>
        <p:nvSpPr>
          <p:cNvPr id="4" name="Slide Number Placeholder 3"/>
          <p:cNvSpPr>
            <a:spLocks noGrp="1"/>
          </p:cNvSpPr>
          <p:nvPr>
            <p:ph type="sldNum" sz="quarter" idx="12"/>
          </p:nvPr>
        </p:nvSpPr>
        <p:spPr/>
        <p:txBody>
          <a:bodyPr/>
          <a:lstStyle/>
          <a:p>
            <a:fld id="{4FAB73BC-B049-4115-A692-8D63A059BFB8}" type="slidenum">
              <a:rPr lang="en-US" b="1" smtClean="0"/>
              <a:t>20</a:t>
            </a:fld>
            <a:endParaRPr lang="en-US" b="1" dirty="0"/>
          </a:p>
        </p:txBody>
      </p:sp>
      <p:pic>
        <p:nvPicPr>
          <p:cNvPr id="1026" name="Picture 2" descr="question mark red 3d interrogation sign person ask icon character  punctuation tips graphic man people business Stock Illustration | Adobe  Stock">
            <a:extLst>
              <a:ext uri="{FF2B5EF4-FFF2-40B4-BE49-F238E27FC236}">
                <a16:creationId xmlns:a16="http://schemas.microsoft.com/office/drawing/2014/main" id="{4511E628-78E5-4BA3-13CC-6DCD6CD429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8261" y="1886338"/>
            <a:ext cx="4971661" cy="4971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9706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101" y="176169"/>
            <a:ext cx="10130898" cy="1683231"/>
          </a:xfrm>
        </p:spPr>
        <p:txBody>
          <a:bodyPr/>
          <a:lstStyle/>
          <a:p>
            <a:r>
              <a:rPr lang="en-US" b="1" dirty="0">
                <a:solidFill>
                  <a:srgbClr val="FF0000"/>
                </a:solidFill>
              </a:rPr>
              <a:t>Your District 14 Team</a:t>
            </a:r>
          </a:p>
        </p:txBody>
      </p:sp>
      <p:pic>
        <p:nvPicPr>
          <p:cNvPr id="9" name="Google Shape;306;p18"/>
          <p:cNvPicPr preferRelativeResize="0"/>
          <p:nvPr/>
        </p:nvPicPr>
        <p:blipFill>
          <a:blip r:embed="rId2"/>
          <a:srcRect/>
          <a:stretch/>
        </p:blipFill>
        <p:spPr>
          <a:xfrm>
            <a:off x="6096000" y="4487756"/>
            <a:ext cx="1741553" cy="1839566"/>
          </a:xfrm>
          <a:prstGeom prst="rect">
            <a:avLst/>
          </a:prstGeom>
          <a:noFill/>
          <a:ln>
            <a:noFill/>
          </a:ln>
        </p:spPr>
      </p:pic>
      <p:pic>
        <p:nvPicPr>
          <p:cNvPr id="11" name="Google Shape;308;p18"/>
          <p:cNvPicPr preferRelativeResize="0"/>
          <p:nvPr/>
        </p:nvPicPr>
        <p:blipFill rotWithShape="1">
          <a:blip r:embed="rId3">
            <a:alphaModFix/>
          </a:blip>
          <a:srcRect/>
          <a:stretch/>
        </p:blipFill>
        <p:spPr>
          <a:xfrm>
            <a:off x="4385140" y="4487755"/>
            <a:ext cx="1532967" cy="1839567"/>
          </a:xfrm>
          <a:prstGeom prst="rect">
            <a:avLst/>
          </a:prstGeom>
          <a:noFill/>
          <a:ln>
            <a:noFill/>
          </a:ln>
        </p:spPr>
      </p:pic>
      <p:pic>
        <p:nvPicPr>
          <p:cNvPr id="12" name="Google Shape;309;p18"/>
          <p:cNvPicPr preferRelativeResize="0"/>
          <p:nvPr/>
        </p:nvPicPr>
        <p:blipFill rotWithShape="1">
          <a:blip r:embed="rId4">
            <a:alphaModFix/>
          </a:blip>
          <a:srcRect l="6628" r="-6629"/>
          <a:stretch/>
        </p:blipFill>
        <p:spPr>
          <a:xfrm>
            <a:off x="4486740" y="2282265"/>
            <a:ext cx="1532967" cy="1839560"/>
          </a:xfrm>
          <a:prstGeom prst="rect">
            <a:avLst/>
          </a:prstGeom>
          <a:noFill/>
          <a:ln>
            <a:noFill/>
          </a:ln>
        </p:spPr>
      </p:pic>
      <p:sp>
        <p:nvSpPr>
          <p:cNvPr id="13" name="TextBox 12"/>
          <p:cNvSpPr txBox="1"/>
          <p:nvPr/>
        </p:nvSpPr>
        <p:spPr>
          <a:xfrm>
            <a:off x="856101" y="4360651"/>
            <a:ext cx="3395928" cy="2400657"/>
          </a:xfrm>
          <a:prstGeom prst="rect">
            <a:avLst/>
          </a:prstGeom>
          <a:noFill/>
        </p:spPr>
        <p:txBody>
          <a:bodyPr wrap="square" rtlCol="0">
            <a:spAutoFit/>
          </a:bodyPr>
          <a:lstStyle/>
          <a:p>
            <a:r>
              <a:rPr lang="en-US" sz="1500" b="1" dirty="0">
                <a:solidFill>
                  <a:srgbClr val="FFFF00"/>
                </a:solidFill>
                <a:latin typeface="+mj-lt"/>
                <a:ea typeface="+mj-ea"/>
                <a:cs typeface="+mj-cs"/>
              </a:rPr>
              <a:t>Anne Kaiser </a:t>
            </a:r>
            <a:r>
              <a:rPr lang="en-US" sz="1500" dirty="0"/>
              <a:t>serves on the Health and Government Operations Committee. She grew up in Montgomery County and graduated from MCPS. She is a full-time professor at the University of Maryland, College Park. She lives with her wife, Nancy, and their daughter Allison Joan “AJ” in the Calverton neighborhood of Silver Spring. </a:t>
            </a:r>
          </a:p>
          <a:p>
            <a:endParaRPr lang="en-US" sz="1500" dirty="0"/>
          </a:p>
        </p:txBody>
      </p:sp>
      <p:sp>
        <p:nvSpPr>
          <p:cNvPr id="14" name="TextBox 13"/>
          <p:cNvSpPr txBox="1"/>
          <p:nvPr/>
        </p:nvSpPr>
        <p:spPr>
          <a:xfrm>
            <a:off x="856101" y="1924614"/>
            <a:ext cx="3486605" cy="2169825"/>
          </a:xfrm>
          <a:prstGeom prst="rect">
            <a:avLst/>
          </a:prstGeom>
          <a:noFill/>
        </p:spPr>
        <p:txBody>
          <a:bodyPr wrap="square" rtlCol="0">
            <a:spAutoFit/>
          </a:bodyPr>
          <a:lstStyle/>
          <a:p>
            <a:r>
              <a:rPr lang="en-US" sz="1500" b="1" dirty="0">
                <a:solidFill>
                  <a:srgbClr val="FFFF00"/>
                </a:solidFill>
                <a:latin typeface="+mj-lt"/>
                <a:ea typeface="+mj-ea"/>
                <a:cs typeface="+mj-cs"/>
              </a:rPr>
              <a:t>Craig Zucker </a:t>
            </a:r>
            <a:r>
              <a:rPr lang="en-US" sz="1500" dirty="0"/>
              <a:t>is the State Senate Democratic Caucus Chair, and chair of budget subcommittee for capital funding. He also serves on the subcommittee that reviews all health spending. He works as VP of a company when not in session. He lives with his wife, Jenny, and their sons Ben and Sam in Brookeville. </a:t>
            </a:r>
          </a:p>
          <a:p>
            <a:endParaRPr lang="en-US" sz="1500" dirty="0"/>
          </a:p>
        </p:txBody>
      </p:sp>
      <p:sp>
        <p:nvSpPr>
          <p:cNvPr id="16" name="TextBox 15"/>
          <p:cNvSpPr txBox="1"/>
          <p:nvPr/>
        </p:nvSpPr>
        <p:spPr>
          <a:xfrm>
            <a:off x="7893508" y="4397691"/>
            <a:ext cx="3875553" cy="2169825"/>
          </a:xfrm>
          <a:prstGeom prst="rect">
            <a:avLst/>
          </a:prstGeom>
          <a:noFill/>
        </p:spPr>
        <p:txBody>
          <a:bodyPr wrap="square" rtlCol="0">
            <a:spAutoFit/>
          </a:bodyPr>
          <a:lstStyle/>
          <a:p>
            <a:r>
              <a:rPr lang="en-US" sz="1500" b="1" dirty="0">
                <a:solidFill>
                  <a:srgbClr val="FFFF00"/>
                </a:solidFill>
                <a:latin typeface="+mj-lt"/>
                <a:ea typeface="+mj-ea"/>
                <a:cs typeface="+mj-cs"/>
              </a:rPr>
              <a:t>Pam Queen </a:t>
            </a:r>
            <a:r>
              <a:rPr lang="en-US" sz="1500" dirty="0"/>
              <a:t>serves on the House Economic Matters Committee and chairs the Subcommittee on Banking, Consumer Protection, and Commercial Law. The Speaker selected her to co-chair the House Study Group to Study Economic Stability. Dr. Queen has a PhD in Finance and is a full Finance professor at Morgan State University. She lives in Olney.</a:t>
            </a:r>
          </a:p>
        </p:txBody>
      </p:sp>
      <p:sp>
        <p:nvSpPr>
          <p:cNvPr id="3" name="Slide Number Placeholder 2"/>
          <p:cNvSpPr>
            <a:spLocks noGrp="1"/>
          </p:cNvSpPr>
          <p:nvPr>
            <p:ph type="sldNum" sz="quarter" idx="12"/>
          </p:nvPr>
        </p:nvSpPr>
        <p:spPr>
          <a:xfrm>
            <a:off x="10643025" y="6406952"/>
            <a:ext cx="946264" cy="365125"/>
          </a:xfrm>
        </p:spPr>
        <p:txBody>
          <a:bodyPr/>
          <a:lstStyle/>
          <a:p>
            <a:fld id="{4FAB73BC-B049-4115-A692-8D63A059BFB8}" type="slidenum">
              <a:rPr lang="en-US" b="1" smtClean="0"/>
              <a:t>3</a:t>
            </a:fld>
            <a:endParaRPr lang="en-US" b="1" dirty="0"/>
          </a:p>
        </p:txBody>
      </p:sp>
      <p:pic>
        <p:nvPicPr>
          <p:cNvPr id="1026" name="Picture 2" descr="Mireku-North, Bernice">
            <a:extLst>
              <a:ext uri="{FF2B5EF4-FFF2-40B4-BE49-F238E27FC236}">
                <a16:creationId xmlns:a16="http://schemas.microsoft.com/office/drawing/2014/main" id="{910A3C2E-1A0B-F593-337E-E724EC5882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8203" y="2282264"/>
            <a:ext cx="1537221" cy="18446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32E8405-771C-2B1B-26B0-BC43419A3632}"/>
              </a:ext>
            </a:extLst>
          </p:cNvPr>
          <p:cNvSpPr txBox="1"/>
          <p:nvPr/>
        </p:nvSpPr>
        <p:spPr>
          <a:xfrm>
            <a:off x="7992986" y="1979734"/>
            <a:ext cx="3875553" cy="2400657"/>
          </a:xfrm>
          <a:prstGeom prst="rect">
            <a:avLst/>
          </a:prstGeom>
          <a:noFill/>
        </p:spPr>
        <p:txBody>
          <a:bodyPr wrap="square" rtlCol="0">
            <a:spAutoFit/>
          </a:bodyPr>
          <a:lstStyle/>
          <a:p>
            <a:r>
              <a:rPr lang="en-US" sz="1500" b="1" dirty="0">
                <a:solidFill>
                  <a:srgbClr val="FFFF00"/>
                </a:solidFill>
                <a:latin typeface="+mj-lt"/>
                <a:ea typeface="+mj-ea"/>
                <a:cs typeface="+mj-cs"/>
              </a:rPr>
              <a:t>Bernice Mireku-North </a:t>
            </a:r>
            <a:r>
              <a:rPr lang="en-US" sz="1500" dirty="0">
                <a:latin typeface="+mj-lt"/>
                <a:ea typeface="+mj-ea"/>
                <a:cs typeface="+mj-cs"/>
              </a:rPr>
              <a:t>s</a:t>
            </a:r>
            <a:r>
              <a:rPr lang="en-US" sz="1500" dirty="0"/>
              <a:t>erves on the Ways and Means Committee and the Local Revenue and Early Childhood subcommittees. She manages her own law practice focused on criminal defense, guardianship, and some civil and business matters. She lives in the Fairland neighborhood of Silver Spring with her husband Terrill and daughter Adjoa Blessing, a Tyler Page Penguin.</a:t>
            </a:r>
            <a:endParaRPr lang="en-US" sz="1500" b="1" dirty="0"/>
          </a:p>
          <a:p>
            <a:endParaRPr lang="en-US" sz="1500" dirty="0"/>
          </a:p>
        </p:txBody>
      </p:sp>
    </p:spTree>
    <p:extLst>
      <p:ext uri="{BB962C8B-B14F-4D97-AF65-F5344CB8AC3E}">
        <p14:creationId xmlns:p14="http://schemas.microsoft.com/office/powerpoint/2010/main" val="143223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9971" y="176169"/>
            <a:ext cx="11332029" cy="1652631"/>
          </a:xfrm>
        </p:spPr>
        <p:txBody>
          <a:bodyPr>
            <a:noAutofit/>
          </a:bodyPr>
          <a:lstStyle/>
          <a:p>
            <a:pPr algn="l"/>
            <a:r>
              <a:rPr lang="en-US" b="1" dirty="0">
                <a:solidFill>
                  <a:srgbClr val="FF0000"/>
                </a:solidFill>
              </a:rPr>
              <a:t>Constituent Services</a:t>
            </a:r>
          </a:p>
        </p:txBody>
      </p:sp>
      <p:sp>
        <p:nvSpPr>
          <p:cNvPr id="3" name="Text Placeholder 2"/>
          <p:cNvSpPr>
            <a:spLocks noGrp="1"/>
          </p:cNvSpPr>
          <p:nvPr>
            <p:ph idx="1"/>
          </p:nvPr>
        </p:nvSpPr>
        <p:spPr>
          <a:xfrm>
            <a:off x="859971" y="2102143"/>
            <a:ext cx="7369629" cy="4579688"/>
          </a:xfrm>
        </p:spPr>
        <p:txBody>
          <a:bodyPr>
            <a:noAutofit/>
          </a:bodyPr>
          <a:lstStyle/>
          <a:p>
            <a:pPr marL="0" indent="0">
              <a:spcBef>
                <a:spcPts val="800"/>
              </a:spcBef>
              <a:spcAft>
                <a:spcPts val="800"/>
              </a:spcAft>
              <a:buNone/>
            </a:pPr>
            <a:r>
              <a:rPr lang="en-US" sz="2400" dirty="0"/>
              <a:t>The team’s </a:t>
            </a:r>
            <a:r>
              <a:rPr lang="en-US" sz="2400" b="1" dirty="0">
                <a:solidFill>
                  <a:srgbClr val="FFFF00"/>
                </a:solidFill>
              </a:rPr>
              <a:t>primary function </a:t>
            </a:r>
            <a:r>
              <a:rPr lang="en-US" sz="2400" dirty="0"/>
              <a:t>is to serve our you. We can:</a:t>
            </a:r>
          </a:p>
          <a:p>
            <a:pPr lvl="1">
              <a:spcBef>
                <a:spcPts val="800"/>
              </a:spcBef>
              <a:spcAft>
                <a:spcPts val="800"/>
              </a:spcAft>
              <a:buFont typeface="Arial" panose="020B0604020202020204" pitchFamily="34" charset="0"/>
              <a:buChar char="•"/>
            </a:pPr>
            <a:r>
              <a:rPr lang="en-US" sz="2400" b="1" dirty="0"/>
              <a:t>Assist</a:t>
            </a:r>
            <a:r>
              <a:rPr lang="en-US" sz="2400" dirty="0"/>
              <a:t> with any interaction with Maryland government. (We have helped hundreds of constituents get their unemployment checks more timely.)</a:t>
            </a:r>
          </a:p>
          <a:p>
            <a:pPr lvl="1">
              <a:spcBef>
                <a:spcPts val="800"/>
              </a:spcBef>
              <a:spcAft>
                <a:spcPts val="800"/>
              </a:spcAft>
              <a:buFont typeface="Arial" panose="020B0604020202020204" pitchFamily="34" charset="0"/>
              <a:buChar char="•"/>
            </a:pPr>
            <a:r>
              <a:rPr lang="en-US" sz="2400" b="1" dirty="0"/>
              <a:t>Connect</a:t>
            </a:r>
            <a:r>
              <a:rPr lang="en-US" sz="2400" dirty="0"/>
              <a:t> you with the appropriate person in Montgomery County government.</a:t>
            </a:r>
          </a:p>
          <a:p>
            <a:pPr lvl="1">
              <a:spcBef>
                <a:spcPts val="800"/>
              </a:spcBef>
              <a:spcAft>
                <a:spcPts val="800"/>
              </a:spcAft>
              <a:buFont typeface="Arial" panose="020B0604020202020204" pitchFamily="34" charset="0"/>
              <a:buChar char="•"/>
            </a:pPr>
            <a:r>
              <a:rPr lang="en-US" sz="2400" b="1" dirty="0"/>
              <a:t>Partner</a:t>
            </a:r>
            <a:r>
              <a:rPr lang="en-US" sz="2400" dirty="0"/>
              <a:t> with our Federal government counterparts.</a:t>
            </a:r>
          </a:p>
          <a:p>
            <a:pPr lvl="1">
              <a:spcBef>
                <a:spcPts val="800"/>
              </a:spcBef>
              <a:spcAft>
                <a:spcPts val="800"/>
              </a:spcAft>
              <a:buFont typeface="Arial" panose="020B0604020202020204" pitchFamily="34" charset="0"/>
              <a:buChar char="•"/>
            </a:pPr>
            <a:r>
              <a:rPr lang="en-US" sz="2400" dirty="0"/>
              <a:t>Our </a:t>
            </a:r>
            <a:r>
              <a:rPr lang="en-US" sz="2400" b="1" dirty="0"/>
              <a:t>contact information </a:t>
            </a:r>
            <a:r>
              <a:rPr lang="en-US" sz="2400" dirty="0"/>
              <a:t>is at the end of the presentation.</a:t>
            </a:r>
          </a:p>
        </p:txBody>
      </p:sp>
      <p:sp>
        <p:nvSpPr>
          <p:cNvPr id="5" name="Slide Number Placeholder 1">
            <a:extLst>
              <a:ext uri="{FF2B5EF4-FFF2-40B4-BE49-F238E27FC236}">
                <a16:creationId xmlns:a16="http://schemas.microsoft.com/office/drawing/2014/main" id="{10524D12-78DB-4A24-B388-0357DCF890AE}"/>
              </a:ext>
            </a:extLst>
          </p:cNvPr>
          <p:cNvSpPr>
            <a:spLocks noGrp="1"/>
          </p:cNvSpPr>
          <p:nvPr>
            <p:ph type="sldNum" sz="quarter" idx="12"/>
          </p:nvPr>
        </p:nvSpPr>
        <p:spPr>
          <a:xfrm>
            <a:off x="10425953" y="616996"/>
            <a:ext cx="692035" cy="524800"/>
          </a:xfrm>
        </p:spPr>
        <p:txBody>
          <a:bodyPr/>
          <a:lstStyle/>
          <a:p>
            <a:pPr algn="ctr"/>
            <a:r>
              <a:rPr lang="en" b="1" dirty="0"/>
              <a:t>15</a:t>
            </a:r>
            <a:endParaRPr lang="en" b="1" dirty="0">
              <a:latin typeface="+mn-lt"/>
            </a:endParaRPr>
          </a:p>
        </p:txBody>
      </p:sp>
      <p:sp>
        <p:nvSpPr>
          <p:cNvPr id="6" name="TextBox 5"/>
          <p:cNvSpPr txBox="1"/>
          <p:nvPr/>
        </p:nvSpPr>
        <p:spPr>
          <a:xfrm>
            <a:off x="10237142" y="6436804"/>
            <a:ext cx="1018032" cy="276999"/>
          </a:xfrm>
          <a:prstGeom prst="rect">
            <a:avLst/>
          </a:prstGeom>
          <a:noFill/>
        </p:spPr>
        <p:txBody>
          <a:bodyPr wrap="square" rtlCol="0">
            <a:spAutoFit/>
          </a:bodyPr>
          <a:lstStyle/>
          <a:p>
            <a:pPr algn="ctr"/>
            <a:r>
              <a:rPr lang="en-US" sz="1200" b="1" dirty="0"/>
              <a:t>4</a:t>
            </a:r>
          </a:p>
        </p:txBody>
      </p:sp>
      <p:pic>
        <p:nvPicPr>
          <p:cNvPr id="2050" name="Picture 2" descr="How Can We Help You&quot; Images – Browse 23 Stock Photos, Vectors, and Video |  Adobe Stock">
            <a:extLst>
              <a:ext uri="{FF2B5EF4-FFF2-40B4-BE49-F238E27FC236}">
                <a16:creationId xmlns:a16="http://schemas.microsoft.com/office/drawing/2014/main" id="{42055A0B-49C6-FA6B-BF68-8107D650BD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2785" y="2752530"/>
            <a:ext cx="3410732" cy="3410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8734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087" y="152400"/>
            <a:ext cx="11342913" cy="1685925"/>
          </a:xfrm>
        </p:spPr>
        <p:txBody>
          <a:bodyPr vert="horz" lIns="91440" tIns="45720" rIns="91440" bIns="45720" rtlCol="0" anchor="ctr">
            <a:normAutofit/>
          </a:bodyPr>
          <a:lstStyle/>
          <a:p>
            <a:pPr>
              <a:lnSpc>
                <a:spcPct val="85000"/>
              </a:lnSpc>
              <a:spcBef>
                <a:spcPct val="0"/>
              </a:spcBef>
            </a:pPr>
            <a:r>
              <a:rPr lang="en-US" b="1" dirty="0">
                <a:solidFill>
                  <a:srgbClr val="FF0000"/>
                </a:solidFill>
              </a:rPr>
              <a:t>Communities in District 14</a:t>
            </a:r>
          </a:p>
        </p:txBody>
      </p:sp>
      <p:sp>
        <p:nvSpPr>
          <p:cNvPr id="3" name="Text Placeholder 2"/>
          <p:cNvSpPr>
            <a:spLocks noGrp="1"/>
          </p:cNvSpPr>
          <p:nvPr>
            <p:ph type="body" idx="1"/>
          </p:nvPr>
        </p:nvSpPr>
        <p:spPr>
          <a:xfrm>
            <a:off x="828767" y="2063629"/>
            <a:ext cx="6316090" cy="4161004"/>
          </a:xfrm>
        </p:spPr>
        <p:txBody>
          <a:bodyPr/>
          <a:lstStyle/>
          <a:p>
            <a:pPr marL="168275" indent="-168275">
              <a:spcBef>
                <a:spcPts val="600"/>
              </a:spcBef>
              <a:spcAft>
                <a:spcPts val="600"/>
              </a:spcAft>
              <a:buFont typeface="Arial" panose="020B0604020202020204" pitchFamily="34" charset="0"/>
              <a:buChar char="•"/>
            </a:pPr>
            <a:r>
              <a:rPr lang="en-US" sz="2400" b="1" dirty="0">
                <a:solidFill>
                  <a:srgbClr val="FFFF00"/>
                </a:solidFill>
              </a:rPr>
              <a:t>Communities: </a:t>
            </a:r>
            <a:r>
              <a:rPr lang="en-US" sz="2400" dirty="0"/>
              <a:t>Ashton, Brinklow, Burtonsville, Calverton, Clarksburg, Cloverly, Colesville, Damascus, Etchison, Fairland, Goshen, Olney, Sandy Spring, Silver Spring, Spencerville and Sunshine</a:t>
            </a:r>
          </a:p>
          <a:p>
            <a:pPr marL="168275" indent="-168275">
              <a:spcBef>
                <a:spcPts val="600"/>
              </a:spcBef>
              <a:spcAft>
                <a:spcPts val="600"/>
              </a:spcAft>
              <a:buFont typeface="Arial" panose="020B0604020202020204" pitchFamily="34" charset="0"/>
              <a:buChar char="•"/>
            </a:pPr>
            <a:r>
              <a:rPr lang="en-US" sz="2400" b="1" dirty="0">
                <a:solidFill>
                  <a:srgbClr val="FFFF00"/>
                </a:solidFill>
              </a:rPr>
              <a:t>Municipalities:</a:t>
            </a:r>
            <a:r>
              <a:rPr lang="en-US" sz="2400" dirty="0">
                <a:solidFill>
                  <a:srgbClr val="FFFF00"/>
                </a:solidFill>
              </a:rPr>
              <a:t> </a:t>
            </a:r>
            <a:r>
              <a:rPr lang="en-US" sz="2400" dirty="0"/>
              <a:t>Brookeville and Laytonsville</a:t>
            </a:r>
          </a:p>
          <a:p>
            <a:pPr marL="168275" indent="-168275">
              <a:spcBef>
                <a:spcPts val="600"/>
              </a:spcBef>
              <a:spcAft>
                <a:spcPts val="600"/>
              </a:spcAft>
              <a:buFont typeface="Arial" panose="020B0604020202020204" pitchFamily="34" charset="0"/>
              <a:buChar char="•"/>
            </a:pPr>
            <a:r>
              <a:rPr lang="en-US" sz="2400" b="1" dirty="0">
                <a:solidFill>
                  <a:srgbClr val="FFFF00"/>
                </a:solidFill>
              </a:rPr>
              <a:t>Population: </a:t>
            </a:r>
            <a:r>
              <a:rPr lang="en-US" sz="2400" dirty="0"/>
              <a:t>128,000 (2020 census)</a:t>
            </a:r>
          </a:p>
          <a:p>
            <a:pPr marL="168275" indent="-168275">
              <a:spcBef>
                <a:spcPts val="600"/>
              </a:spcBef>
              <a:spcAft>
                <a:spcPts val="600"/>
              </a:spcAft>
              <a:buFont typeface="Arial" panose="020B0604020202020204" pitchFamily="34" charset="0"/>
              <a:buChar char="•"/>
            </a:pPr>
            <a:r>
              <a:rPr lang="en-US" sz="2400" b="1" dirty="0">
                <a:solidFill>
                  <a:srgbClr val="FFFF00"/>
                </a:solidFill>
              </a:rPr>
              <a:t>High Schools: </a:t>
            </a:r>
            <a:r>
              <a:rPr lang="en-US" sz="2400" dirty="0"/>
              <a:t>Blake, Clarksburg, Damascus, Magruder, Paint Branch &amp; Sherwood</a:t>
            </a:r>
          </a:p>
        </p:txBody>
      </p:sp>
      <p:sp>
        <p:nvSpPr>
          <p:cNvPr id="4" name="Slide Number Placeholder 3"/>
          <p:cNvSpPr>
            <a:spLocks noGrp="1"/>
          </p:cNvSpPr>
          <p:nvPr>
            <p:ph type="sldNum" idx="12"/>
          </p:nvPr>
        </p:nvSpPr>
        <p:spPr>
          <a:xfrm>
            <a:off x="10119861" y="6347493"/>
            <a:ext cx="731600" cy="524800"/>
          </a:xfrm>
        </p:spPr>
        <p:txBody>
          <a:bodyPr/>
          <a:lstStyle/>
          <a:p>
            <a:fld id="{00000000-1234-1234-1234-123412341234}" type="slidenum">
              <a:rPr lang="en" sz="1200" smtClean="0">
                <a:latin typeface="+mj-lt"/>
              </a:rPr>
              <a:pPr/>
              <a:t>5</a:t>
            </a:fld>
            <a:endParaRPr lang="en" sz="1200" dirty="0">
              <a:latin typeface="+mj-lt"/>
            </a:endParaRPr>
          </a:p>
        </p:txBody>
      </p:sp>
      <p:pic>
        <p:nvPicPr>
          <p:cNvPr id="5" name="Picture 2" descr="State legislative commission recommends additional district for Montgomery  County | MoCo360">
            <a:extLst>
              <a:ext uri="{FF2B5EF4-FFF2-40B4-BE49-F238E27FC236}">
                <a16:creationId xmlns:a16="http://schemas.microsoft.com/office/drawing/2014/main" id="{DF176BD5-8F7A-237D-157B-FF5F2AB6CE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1562" y="2420904"/>
            <a:ext cx="4987542" cy="3803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1383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61C6C-7B90-4DC4-FB8A-04728E6BBB40}"/>
              </a:ext>
            </a:extLst>
          </p:cNvPr>
          <p:cNvSpPr>
            <a:spLocks noGrp="1"/>
          </p:cNvSpPr>
          <p:nvPr>
            <p:ph type="title"/>
          </p:nvPr>
        </p:nvSpPr>
        <p:spPr/>
        <p:txBody>
          <a:bodyPr/>
          <a:lstStyle/>
          <a:p>
            <a:r>
              <a:rPr lang="en-US" b="1" dirty="0">
                <a:solidFill>
                  <a:srgbClr val="FF0000"/>
                </a:solidFill>
              </a:rPr>
              <a:t>BUDGET: DISTRICT 14 Capital Funding Greater OLNEY HIghLightS</a:t>
            </a:r>
          </a:p>
        </p:txBody>
      </p:sp>
      <p:pic>
        <p:nvPicPr>
          <p:cNvPr id="6" name="Content Placeholder 5" descr="A close-up of a check&#10;&#10;Description automatically generated">
            <a:extLst>
              <a:ext uri="{FF2B5EF4-FFF2-40B4-BE49-F238E27FC236}">
                <a16:creationId xmlns:a16="http://schemas.microsoft.com/office/drawing/2014/main" id="{A39C766E-6290-0333-581B-66EC272610FA}"/>
              </a:ext>
            </a:extLst>
          </p:cNvPr>
          <p:cNvPicPr>
            <a:picLocks noGrp="1" noChangeAspect="1"/>
          </p:cNvPicPr>
          <p:nvPr>
            <p:ph idx="1"/>
          </p:nvPr>
        </p:nvPicPr>
        <p:blipFill>
          <a:blip r:embed="rId2"/>
          <a:stretch>
            <a:fillRect/>
          </a:stretch>
        </p:blipFill>
        <p:spPr>
          <a:xfrm>
            <a:off x="1203325" y="2018478"/>
            <a:ext cx="9783763" cy="4192644"/>
          </a:xfrm>
        </p:spPr>
      </p:pic>
      <p:sp>
        <p:nvSpPr>
          <p:cNvPr id="4" name="Slide Number Placeholder 3">
            <a:extLst>
              <a:ext uri="{FF2B5EF4-FFF2-40B4-BE49-F238E27FC236}">
                <a16:creationId xmlns:a16="http://schemas.microsoft.com/office/drawing/2014/main" id="{49D14139-E9B2-8379-1C47-6BE83C1E1192}"/>
              </a:ext>
            </a:extLst>
          </p:cNvPr>
          <p:cNvSpPr>
            <a:spLocks noGrp="1"/>
          </p:cNvSpPr>
          <p:nvPr>
            <p:ph type="sldNum" sz="quarter" idx="12"/>
          </p:nvPr>
        </p:nvSpPr>
        <p:spPr/>
        <p:txBody>
          <a:bodyPr/>
          <a:lstStyle/>
          <a:p>
            <a:fld id="{4FAB73BC-B049-4115-A692-8D63A059BFB8}" type="slidenum">
              <a:rPr lang="en-US" smtClean="0"/>
              <a:t>6</a:t>
            </a:fld>
            <a:endParaRPr lang="en-US" dirty="0"/>
          </a:p>
        </p:txBody>
      </p:sp>
    </p:spTree>
    <p:extLst>
      <p:ext uri="{BB962C8B-B14F-4D97-AF65-F5344CB8AC3E}">
        <p14:creationId xmlns:p14="http://schemas.microsoft.com/office/powerpoint/2010/main" val="3182284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088" y="152400"/>
            <a:ext cx="11342912" cy="1640536"/>
          </a:xfrm>
        </p:spPr>
        <p:txBody>
          <a:bodyPr/>
          <a:lstStyle/>
          <a:p>
            <a:r>
              <a:rPr lang="en-US" b="1" dirty="0">
                <a:solidFill>
                  <a:schemeClr val="bg1"/>
                </a:solidFill>
              </a:rPr>
              <a:t>Team Delivers: </a:t>
            </a:r>
            <a:r>
              <a:rPr lang="en-US" sz="4400" b="1" dirty="0">
                <a:solidFill>
                  <a:srgbClr val="FF0000"/>
                </a:solidFill>
              </a:rPr>
              <a:t>$10,000,000</a:t>
            </a:r>
            <a:br>
              <a:rPr lang="en-US" b="1" dirty="0">
                <a:solidFill>
                  <a:srgbClr val="FF0000"/>
                </a:solidFill>
              </a:rPr>
            </a:br>
            <a:r>
              <a:rPr lang="en-US" sz="3600" b="1" dirty="0">
                <a:solidFill>
                  <a:schemeClr val="bg1"/>
                </a:solidFill>
              </a:rPr>
              <a:t>Budget: </a:t>
            </a:r>
            <a:r>
              <a:rPr lang="en-US" sz="3600" b="1" dirty="0">
                <a:solidFill>
                  <a:srgbClr val="FF0000"/>
                </a:solidFill>
              </a:rPr>
              <a:t>funding in district 14 (part 1)</a:t>
            </a:r>
          </a:p>
        </p:txBody>
      </p:sp>
      <p:sp>
        <p:nvSpPr>
          <p:cNvPr id="3" name="Content Placeholder 2"/>
          <p:cNvSpPr>
            <a:spLocks noGrp="1"/>
          </p:cNvSpPr>
          <p:nvPr>
            <p:ph idx="1"/>
          </p:nvPr>
        </p:nvSpPr>
        <p:spPr>
          <a:xfrm>
            <a:off x="849086" y="2146041"/>
            <a:ext cx="10623443" cy="4152121"/>
          </a:xfrm>
        </p:spPr>
        <p:txBody>
          <a:bodyPr>
            <a:normAutofit/>
          </a:bodyPr>
          <a:lstStyle/>
          <a:p>
            <a:pPr fontAlgn="base">
              <a:lnSpc>
                <a:spcPct val="100000"/>
              </a:lnSpc>
              <a:spcBef>
                <a:spcPts val="600"/>
              </a:spcBef>
              <a:spcAft>
                <a:spcPts val="600"/>
              </a:spcAft>
              <a:buSzPct val="100000"/>
              <a:buFont typeface="Arial" panose="020B0604020202020204" pitchFamily="34" charset="0"/>
              <a:buChar char="•"/>
              <a:tabLst>
                <a:tab pos="457200" algn="l"/>
              </a:tabLst>
            </a:pPr>
            <a:r>
              <a:rPr lang="en-US" sz="2400" b="1" i="1" dirty="0"/>
              <a:t>Community Project Construction </a:t>
            </a:r>
            <a:r>
              <a:rPr lang="en-US" sz="2400" b="1" i="1" dirty="0">
                <a:solidFill>
                  <a:srgbClr val="FFFF00"/>
                </a:solidFill>
              </a:rPr>
              <a:t>($2.2 million)</a:t>
            </a:r>
            <a:r>
              <a:rPr lang="en-US" sz="2400" b="1" i="1" dirty="0"/>
              <a:t>: </a:t>
            </a:r>
            <a:r>
              <a:rPr lang="en-US" sz="2400" dirty="0"/>
              <a:t>Market Street in the Town of Brookeville (500K); Damascus Heritage Society Museum (75K); Solar-Resiliency Project at People’s Community Baptist Church (300K); Sandy Spring Slave Museum (40K); Friends House Retirement Community (200K); Olney Police Satellite Station (25K); Sandy Spring Civic Association (50K); Damascus Library (957K); and wayfinding signage for three breweries, distilleries, and wineries in the district (25K) and Oakdale Emory Church Public Market ($50K).</a:t>
            </a:r>
          </a:p>
          <a:p>
            <a:pPr fontAlgn="base">
              <a:lnSpc>
                <a:spcPct val="100000"/>
              </a:lnSpc>
              <a:spcBef>
                <a:spcPts val="600"/>
              </a:spcBef>
              <a:spcAft>
                <a:spcPts val="600"/>
              </a:spcAft>
              <a:buSzPct val="100000"/>
              <a:buFont typeface="Arial" panose="020B0604020202020204" pitchFamily="34" charset="0"/>
              <a:buChar char="•"/>
              <a:tabLst>
                <a:tab pos="457200" algn="l"/>
              </a:tabLst>
            </a:pPr>
            <a:r>
              <a:rPr lang="en-US" sz="2400" b="1" i="1" dirty="0"/>
              <a:t>Community Development </a:t>
            </a:r>
            <a:r>
              <a:rPr lang="en-US" sz="2400" b="1" i="1" dirty="0">
                <a:solidFill>
                  <a:srgbClr val="FFFF00"/>
                </a:solidFill>
              </a:rPr>
              <a:t>($2 million)</a:t>
            </a:r>
            <a:r>
              <a:rPr lang="en-US" sz="2400" b="1" i="1" dirty="0"/>
              <a:t>: </a:t>
            </a:r>
            <a:r>
              <a:rPr lang="en-US" sz="2400" dirty="0"/>
              <a:t>small business grants for the Burtonsville Crossing Shopping Center.</a:t>
            </a:r>
          </a:p>
        </p:txBody>
      </p:sp>
      <p:sp>
        <p:nvSpPr>
          <p:cNvPr id="4" name="Slide Number Placeholder 3"/>
          <p:cNvSpPr>
            <a:spLocks noGrp="1"/>
          </p:cNvSpPr>
          <p:nvPr>
            <p:ph type="sldNum" sz="quarter" idx="12"/>
          </p:nvPr>
        </p:nvSpPr>
        <p:spPr/>
        <p:txBody>
          <a:bodyPr/>
          <a:lstStyle/>
          <a:p>
            <a:fld id="{4FAB73BC-B049-4115-A692-8D63A059BFB8}" type="slidenum">
              <a:rPr lang="en-US" b="1" smtClean="0"/>
              <a:t>7</a:t>
            </a:fld>
            <a:endParaRPr lang="en-US" b="1" dirty="0"/>
          </a:p>
        </p:txBody>
      </p:sp>
    </p:spTree>
    <p:extLst>
      <p:ext uri="{BB962C8B-B14F-4D97-AF65-F5344CB8AC3E}">
        <p14:creationId xmlns:p14="http://schemas.microsoft.com/office/powerpoint/2010/main" val="2065465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9972" y="152400"/>
            <a:ext cx="11332028" cy="1640536"/>
          </a:xfrm>
        </p:spPr>
        <p:txBody>
          <a:bodyPr/>
          <a:lstStyle/>
          <a:p>
            <a:r>
              <a:rPr lang="en-US" b="1" dirty="0">
                <a:solidFill>
                  <a:schemeClr val="bg1"/>
                </a:solidFill>
              </a:rPr>
              <a:t>Budget: </a:t>
            </a:r>
            <a:r>
              <a:rPr lang="en-US" b="1" dirty="0">
                <a:solidFill>
                  <a:srgbClr val="FF0000"/>
                </a:solidFill>
              </a:rPr>
              <a:t>funding in district 14 (part 2)</a:t>
            </a:r>
            <a:endParaRPr lang="en-US" sz="2000" b="1" dirty="0">
              <a:solidFill>
                <a:srgbClr val="FF0000"/>
              </a:solidFill>
            </a:endParaRPr>
          </a:p>
        </p:txBody>
      </p:sp>
      <p:sp>
        <p:nvSpPr>
          <p:cNvPr id="3" name="Content Placeholder 2"/>
          <p:cNvSpPr>
            <a:spLocks noGrp="1"/>
          </p:cNvSpPr>
          <p:nvPr>
            <p:ph idx="1"/>
          </p:nvPr>
        </p:nvSpPr>
        <p:spPr>
          <a:xfrm>
            <a:off x="819150" y="1993289"/>
            <a:ext cx="10354817" cy="4690828"/>
          </a:xfrm>
        </p:spPr>
        <p:txBody>
          <a:bodyPr>
            <a:noAutofit/>
          </a:bodyPr>
          <a:lstStyle/>
          <a:p>
            <a:pPr fontAlgn="base">
              <a:lnSpc>
                <a:spcPct val="100000"/>
              </a:lnSpc>
              <a:spcBef>
                <a:spcPts val="600"/>
              </a:spcBef>
              <a:spcAft>
                <a:spcPts val="600"/>
              </a:spcAft>
              <a:buSzPct val="100000"/>
              <a:buFont typeface="Arial" panose="020B0604020202020204" pitchFamily="34" charset="0"/>
              <a:buChar char="•"/>
              <a:tabLst>
                <a:tab pos="457200" algn="l"/>
              </a:tabLst>
            </a:pPr>
            <a:r>
              <a:rPr lang="en-US" sz="2400" b="1" i="1" dirty="0"/>
              <a:t>Transportation </a:t>
            </a:r>
            <a:r>
              <a:rPr lang="en-US" sz="2400" b="1" i="1" dirty="0">
                <a:solidFill>
                  <a:srgbClr val="FFFF00"/>
                </a:solidFill>
              </a:rPr>
              <a:t>($280 thousand)</a:t>
            </a:r>
            <a:r>
              <a:rPr lang="en-US" sz="2400" b="1" i="1" dirty="0"/>
              <a:t>:</a:t>
            </a:r>
            <a:r>
              <a:rPr lang="en-US" sz="2400" b="1" i="1" dirty="0">
                <a:solidFill>
                  <a:srgbClr val="FFFF00"/>
                </a:solidFill>
              </a:rPr>
              <a:t> </a:t>
            </a:r>
            <a:r>
              <a:rPr lang="en-US" sz="2400" dirty="0"/>
              <a:t>Damascus Sidewalk Repair outside of Victory Haven Senior Apartments (30K) and Inter-County Connector Sound Barriers between Layhill Road and New Hampshire Avenue (250K).</a:t>
            </a:r>
            <a:endParaRPr lang="en-US" sz="2400" i="1" dirty="0"/>
          </a:p>
          <a:p>
            <a:pPr fontAlgn="base">
              <a:lnSpc>
                <a:spcPct val="100000"/>
              </a:lnSpc>
              <a:spcBef>
                <a:spcPts val="600"/>
              </a:spcBef>
              <a:spcAft>
                <a:spcPts val="600"/>
              </a:spcAft>
              <a:buSzPct val="100000"/>
              <a:buFont typeface="Arial" panose="020B0604020202020204" pitchFamily="34" charset="0"/>
              <a:buChar char="•"/>
              <a:tabLst>
                <a:tab pos="457200" algn="l"/>
              </a:tabLst>
            </a:pPr>
            <a:r>
              <a:rPr lang="en-US" sz="2400" b="1" i="1" dirty="0"/>
              <a:t>Healthcare Facility Construction </a:t>
            </a:r>
            <a:r>
              <a:rPr lang="en-US" sz="2400" b="1" i="1" dirty="0">
                <a:solidFill>
                  <a:srgbClr val="FFFF00"/>
                </a:solidFill>
              </a:rPr>
              <a:t>($2.114 million)</a:t>
            </a:r>
            <a:r>
              <a:rPr lang="en-US" sz="2400" b="1" i="1" dirty="0"/>
              <a:t>: </a:t>
            </a:r>
            <a:r>
              <a:rPr lang="en-US" sz="2400" dirty="0"/>
              <a:t>MedStar Montgomery County Medical Center- Emergency Department (1.1M); Children’s Hospital in the East County ($1M); and fix broken windows at Winter Growth (14K).</a:t>
            </a:r>
            <a:endParaRPr lang="en-US" sz="2400" i="1" dirty="0"/>
          </a:p>
          <a:p>
            <a:pPr fontAlgn="base">
              <a:lnSpc>
                <a:spcPct val="100000"/>
              </a:lnSpc>
              <a:spcBef>
                <a:spcPts val="600"/>
              </a:spcBef>
              <a:spcAft>
                <a:spcPts val="600"/>
              </a:spcAft>
              <a:buSzPct val="100000"/>
              <a:buFont typeface="Arial" panose="020B0604020202020204" pitchFamily="34" charset="0"/>
              <a:buChar char="•"/>
              <a:tabLst>
                <a:tab pos="457200" algn="l"/>
              </a:tabLst>
            </a:pPr>
            <a:r>
              <a:rPr lang="en-US" sz="2400" b="1" i="1" dirty="0"/>
              <a:t>Parks, Recreation, and Land Preservation Construction </a:t>
            </a:r>
            <a:r>
              <a:rPr lang="en-US" sz="2400" b="1" i="1" dirty="0">
                <a:solidFill>
                  <a:srgbClr val="FFFF00"/>
                </a:solidFill>
              </a:rPr>
              <a:t>($3.3 million)</a:t>
            </a:r>
            <a:r>
              <a:rPr lang="en-US" sz="2400" b="1" i="1" dirty="0"/>
              <a:t>: </a:t>
            </a:r>
            <a:r>
              <a:rPr lang="en-US" sz="2400" dirty="0"/>
              <a:t>Bowie Mill Road New Bike Trail (2.1M); Olney Boys and Girls Club - Performance Sports (250K); Fairland Recreational Park for a new skate park (500K); Sherwood High School Women's Softball field (330K); and Damascus High School stadium (100K).</a:t>
            </a:r>
          </a:p>
        </p:txBody>
      </p:sp>
      <p:sp>
        <p:nvSpPr>
          <p:cNvPr id="4" name="Slide Number Placeholder 3"/>
          <p:cNvSpPr>
            <a:spLocks noGrp="1"/>
          </p:cNvSpPr>
          <p:nvPr>
            <p:ph type="sldNum" sz="quarter" idx="12"/>
          </p:nvPr>
        </p:nvSpPr>
        <p:spPr/>
        <p:txBody>
          <a:bodyPr/>
          <a:lstStyle/>
          <a:p>
            <a:fld id="{4FAB73BC-B049-4115-A692-8D63A059BFB8}" type="slidenum">
              <a:rPr lang="en-US" b="1" smtClean="0"/>
              <a:t>8</a:t>
            </a:fld>
            <a:endParaRPr lang="en-US" b="1" dirty="0"/>
          </a:p>
        </p:txBody>
      </p:sp>
    </p:spTree>
    <p:extLst>
      <p:ext uri="{BB962C8B-B14F-4D97-AF65-F5344CB8AC3E}">
        <p14:creationId xmlns:p14="http://schemas.microsoft.com/office/powerpoint/2010/main" val="2450704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11353799" cy="1640536"/>
          </a:xfrm>
        </p:spPr>
        <p:txBody>
          <a:bodyPr/>
          <a:lstStyle/>
          <a:p>
            <a:r>
              <a:rPr lang="en-US" b="1" dirty="0">
                <a:solidFill>
                  <a:schemeClr val="bg1"/>
                </a:solidFill>
              </a:rPr>
              <a:t>Budget: </a:t>
            </a:r>
            <a:r>
              <a:rPr lang="en-US" b="1" dirty="0">
                <a:solidFill>
                  <a:srgbClr val="FF0000"/>
                </a:solidFill>
              </a:rPr>
              <a:t>Montgomery county</a:t>
            </a:r>
          </a:p>
        </p:txBody>
      </p:sp>
      <p:sp>
        <p:nvSpPr>
          <p:cNvPr id="3" name="Content Placeholder 2"/>
          <p:cNvSpPr>
            <a:spLocks noGrp="1"/>
          </p:cNvSpPr>
          <p:nvPr>
            <p:ph idx="1"/>
          </p:nvPr>
        </p:nvSpPr>
        <p:spPr>
          <a:xfrm>
            <a:off x="838200" y="2011680"/>
            <a:ext cx="11140440" cy="4411174"/>
          </a:xfrm>
        </p:spPr>
        <p:txBody>
          <a:bodyPr>
            <a:normAutofit/>
          </a:bodyPr>
          <a:lstStyle/>
          <a:p>
            <a:pPr marL="0" indent="0">
              <a:buNone/>
            </a:pPr>
            <a:r>
              <a:rPr lang="en-US" sz="2400" dirty="0"/>
              <a:t>The District 14 Delegation helped secure more than </a:t>
            </a:r>
            <a:r>
              <a:rPr lang="en-US" sz="2400" b="1" dirty="0">
                <a:solidFill>
                  <a:srgbClr val="FFFF00"/>
                </a:solidFill>
              </a:rPr>
              <a:t>$133 million </a:t>
            </a:r>
            <a:r>
              <a:rPr lang="en-US" sz="2400" dirty="0"/>
              <a:t>for Montgomery County in additional capital funding and over </a:t>
            </a:r>
            <a:r>
              <a:rPr lang="en-US" sz="2400" b="1" dirty="0">
                <a:solidFill>
                  <a:srgbClr val="FFFF00"/>
                </a:solidFill>
              </a:rPr>
              <a:t>$1.1 billion</a:t>
            </a:r>
            <a:r>
              <a:rPr lang="en-US" sz="2400" dirty="0">
                <a:solidFill>
                  <a:srgbClr val="FFFF00"/>
                </a:solidFill>
              </a:rPr>
              <a:t> </a:t>
            </a:r>
            <a:r>
              <a:rPr lang="en-US" sz="2400" dirty="0"/>
              <a:t>in direct state aid, including:</a:t>
            </a:r>
          </a:p>
          <a:p>
            <a:pPr lvl="1">
              <a:buFont typeface="Arial" panose="020B0604020202020204" pitchFamily="34" charset="0"/>
              <a:buChar char="•"/>
            </a:pPr>
            <a:r>
              <a:rPr lang="en-US" sz="2400" b="1" dirty="0">
                <a:solidFill>
                  <a:srgbClr val="FFFF00"/>
                </a:solidFill>
              </a:rPr>
              <a:t>$43 million </a:t>
            </a:r>
            <a:r>
              <a:rPr lang="en-US" sz="2400" dirty="0"/>
              <a:t>in additional transportation funding, including, </a:t>
            </a:r>
            <a:r>
              <a:rPr lang="en-US" sz="2400" b="1" dirty="0">
                <a:solidFill>
                  <a:srgbClr val="FFFF00"/>
                </a:solidFill>
              </a:rPr>
              <a:t>$27 million </a:t>
            </a:r>
            <a:r>
              <a:rPr lang="en-US" sz="2400" dirty="0"/>
              <a:t>for Bus Rapid Transit;</a:t>
            </a:r>
          </a:p>
          <a:p>
            <a:pPr lvl="1">
              <a:buFont typeface="Arial" panose="020B0604020202020204" pitchFamily="34" charset="0"/>
              <a:buChar char="•"/>
            </a:pPr>
            <a:r>
              <a:rPr lang="en-US" sz="2400" b="1" dirty="0">
                <a:solidFill>
                  <a:srgbClr val="FFFF00"/>
                </a:solidFill>
              </a:rPr>
              <a:t>$980 million </a:t>
            </a:r>
            <a:r>
              <a:rPr lang="en-US" sz="2400" dirty="0"/>
              <a:t>for K-12 education;</a:t>
            </a:r>
          </a:p>
          <a:p>
            <a:pPr lvl="1">
              <a:buFont typeface="Arial" panose="020B0604020202020204" pitchFamily="34" charset="0"/>
              <a:buChar char="•"/>
            </a:pPr>
            <a:r>
              <a:rPr lang="en-US" sz="2400" b="1" dirty="0">
                <a:solidFill>
                  <a:srgbClr val="FFFF00"/>
                </a:solidFill>
              </a:rPr>
              <a:t>$3.7 million </a:t>
            </a:r>
            <a:r>
              <a:rPr lang="en-US" sz="2400" dirty="0"/>
              <a:t>for libraries;</a:t>
            </a:r>
          </a:p>
          <a:p>
            <a:pPr lvl="1">
              <a:buFont typeface="Arial" panose="020B0604020202020204" pitchFamily="34" charset="0"/>
              <a:buChar char="•"/>
            </a:pPr>
            <a:r>
              <a:rPr lang="en-US" sz="2400" b="1" dirty="0">
                <a:solidFill>
                  <a:srgbClr val="FFFF00"/>
                </a:solidFill>
              </a:rPr>
              <a:t>$75 million </a:t>
            </a:r>
            <a:r>
              <a:rPr lang="en-US" sz="2400" dirty="0"/>
              <a:t>for community colleges;</a:t>
            </a:r>
          </a:p>
          <a:p>
            <a:pPr lvl="1">
              <a:buFont typeface="Arial" panose="020B0604020202020204" pitchFamily="34" charset="0"/>
              <a:buChar char="•"/>
            </a:pPr>
            <a:r>
              <a:rPr lang="en-US" sz="2400" b="1" dirty="0">
                <a:solidFill>
                  <a:srgbClr val="FFFF00"/>
                </a:solidFill>
              </a:rPr>
              <a:t>$20 million </a:t>
            </a:r>
            <a:r>
              <a:rPr lang="en-US" sz="2400" dirty="0"/>
              <a:t>for public safety;</a:t>
            </a:r>
          </a:p>
          <a:p>
            <a:pPr lvl="1">
              <a:buFont typeface="Arial" panose="020B0604020202020204" pitchFamily="34" charset="0"/>
              <a:buChar char="•"/>
            </a:pPr>
            <a:r>
              <a:rPr lang="en-US" sz="2400" b="1" dirty="0">
                <a:solidFill>
                  <a:srgbClr val="FFFF00"/>
                </a:solidFill>
              </a:rPr>
              <a:t>$27 million </a:t>
            </a:r>
            <a:r>
              <a:rPr lang="en-US" sz="2400" dirty="0"/>
              <a:t>BRT; and</a:t>
            </a:r>
          </a:p>
          <a:p>
            <a:pPr lvl="1">
              <a:buFont typeface="Arial" panose="020B0604020202020204" pitchFamily="34" charset="0"/>
              <a:buChar char="•"/>
            </a:pPr>
            <a:r>
              <a:rPr lang="en-US" sz="2400" b="1" dirty="0">
                <a:solidFill>
                  <a:srgbClr val="FFFF00"/>
                </a:solidFill>
              </a:rPr>
              <a:t>$20 million </a:t>
            </a:r>
            <a:r>
              <a:rPr lang="en-US" sz="2400" dirty="0"/>
              <a:t>for health facilities, including Children’s National Hospital, Holy Cross Hospital, MedStar Montgomery, and Shady Grove Hospital.</a:t>
            </a:r>
          </a:p>
        </p:txBody>
      </p:sp>
      <p:sp>
        <p:nvSpPr>
          <p:cNvPr id="4" name="Slide Number Placeholder 3"/>
          <p:cNvSpPr>
            <a:spLocks noGrp="1"/>
          </p:cNvSpPr>
          <p:nvPr>
            <p:ph type="sldNum" sz="quarter" idx="12"/>
          </p:nvPr>
        </p:nvSpPr>
        <p:spPr/>
        <p:txBody>
          <a:bodyPr/>
          <a:lstStyle/>
          <a:p>
            <a:fld id="{4FAB73BC-B049-4115-A692-8D63A059BFB8}" type="slidenum">
              <a:rPr lang="en-US" b="1" smtClean="0"/>
              <a:t>9</a:t>
            </a:fld>
            <a:endParaRPr lang="en-US" b="1" dirty="0"/>
          </a:p>
        </p:txBody>
      </p:sp>
    </p:spTree>
    <p:extLst>
      <p:ext uri="{BB962C8B-B14F-4D97-AF65-F5344CB8AC3E}">
        <p14:creationId xmlns:p14="http://schemas.microsoft.com/office/powerpoint/2010/main" val="24906038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4507</TotalTime>
  <Words>1831</Words>
  <Application>Microsoft Macintosh PowerPoint</Application>
  <PresentationFormat>Widescreen</PresentationFormat>
  <Paragraphs>135</Paragraphs>
  <Slides>20</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Century Gothic</vt:lpstr>
      <vt:lpstr>Corbel</vt:lpstr>
      <vt:lpstr>Wingdings</vt:lpstr>
      <vt:lpstr>Banded</vt:lpstr>
      <vt:lpstr>Legislative District 14 Greater olney Civic Association Senator Zucker, Delegates Kaiser, Mireku-north, and Queen</vt:lpstr>
      <vt:lpstr>Tonight’s Agenda</vt:lpstr>
      <vt:lpstr>Your District 14 Team</vt:lpstr>
      <vt:lpstr>Constituent Services</vt:lpstr>
      <vt:lpstr>Communities in District 14</vt:lpstr>
      <vt:lpstr>BUDGET: DISTRICT 14 Capital Funding Greater OLNEY HIghLightS</vt:lpstr>
      <vt:lpstr>Team Delivers: $10,000,000 Budget: funding in district 14 (part 1)</vt:lpstr>
      <vt:lpstr>Budget: funding in district 14 (part 2)</vt:lpstr>
      <vt:lpstr>Budget: Montgomery county</vt:lpstr>
      <vt:lpstr>Budget: state priorities (A reflection of our values)</vt:lpstr>
      <vt:lpstr>2024 General Assembly Priorities</vt:lpstr>
      <vt:lpstr>Francis scott key bridge</vt:lpstr>
      <vt:lpstr>Health CaRe</vt:lpstr>
      <vt:lpstr>Education</vt:lpstr>
      <vt:lpstr>Child Poverty &amp; Strengthening Communities</vt:lpstr>
      <vt:lpstr>Labor and Employment</vt:lpstr>
      <vt:lpstr>Consumer Protection / Data Privacy</vt:lpstr>
      <vt:lpstr>Our individual victories</vt:lpstr>
      <vt:lpstr>Contact Us Anytime</vt:lpstr>
      <vt:lpstr>questions</vt:lpstr>
    </vt:vector>
  </TitlesOfParts>
  <Company>MGA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Legislative District 14 2021 Virtual Town Hall  Senator Zucker, Delegates Kaiser, Luedtke and Queen</dc:title>
  <dc:creator>Kaiser, Anne Delegate (Laptop)</dc:creator>
  <cp:lastModifiedBy>Microsoft Office User</cp:lastModifiedBy>
  <cp:revision>212</cp:revision>
  <cp:lastPrinted>2022-06-13T21:35:33Z</cp:lastPrinted>
  <dcterms:created xsi:type="dcterms:W3CDTF">2022-04-30T12:14:18Z</dcterms:created>
  <dcterms:modified xsi:type="dcterms:W3CDTF">2024-06-13T19:40:09Z</dcterms:modified>
</cp:coreProperties>
</file>