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318" r:id="rId6"/>
    <p:sldId id="314" r:id="rId7"/>
    <p:sldId id="316" r:id="rId8"/>
    <p:sldId id="288" r:id="rId9"/>
    <p:sldId id="315" r:id="rId10"/>
    <p:sldId id="300" r:id="rId11"/>
    <p:sldId id="319" r:id="rId12"/>
    <p:sldId id="320" r:id="rId13"/>
    <p:sldId id="303" r:id="rId14"/>
    <p:sldId id="321" r:id="rId15"/>
    <p:sldId id="322" r:id="rId16"/>
    <p:sldId id="326" r:id="rId17"/>
    <p:sldId id="324" r:id="rId18"/>
    <p:sldId id="323" r:id="rId19"/>
    <p:sldId id="308" r:id="rId20"/>
    <p:sldId id="307" r:id="rId2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WIs10fk0gXT26AzOSv1JU4RWiG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73A677-2D32-F307-5350-51C148085FDF}" name="Espin, Ramon" initials="RE" userId="S::ESPINR03@MontgomeryCountyMD.gov::979ef9b4-4d7a-4eb0-8afa-fbe09ef8dfc7" providerId="AD"/>
  <p188:author id="{7343F1B4-49EE-2E2F-28B1-DBC032EB7602}" name="Fabayo, Ifeoluwapo &quot;Ife&quot;" initials="FI&quot;" userId="S::FabayI01@MontgomeryCountyMD.gov::4d9be1e9-d3e5-4036-bac3-2c6c3a9cd4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3AC"/>
    <a:srgbClr val="3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008" y="4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1BFF2-88D0-4248-9107-8DFCAAA093F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512B6-004C-44B9-B6E3-424937EB92E0}">
      <dgm:prSet phldrT="[Text]"/>
      <dgm:spPr/>
      <dgm:t>
        <a:bodyPr/>
        <a:lstStyle/>
        <a:p>
          <a:pPr algn="ctr"/>
          <a:r>
            <a:rPr lang="en-US" dirty="0"/>
            <a:t>Assessments</a:t>
          </a:r>
        </a:p>
        <a:p>
          <a:pPr algn="ctr"/>
          <a:r>
            <a:rPr lang="en-US" dirty="0"/>
            <a:t>Communication</a:t>
          </a:r>
        </a:p>
      </dgm:t>
    </dgm:pt>
    <dgm:pt modelId="{9C75EE3D-44B1-4BD8-8B55-BEE5FECAB642}" type="parTrans" cxnId="{3FC39C10-7CE0-486E-8B25-7F638DF7734C}">
      <dgm:prSet/>
      <dgm:spPr/>
      <dgm:t>
        <a:bodyPr/>
        <a:lstStyle/>
        <a:p>
          <a:endParaRPr lang="en-US"/>
        </a:p>
      </dgm:t>
    </dgm:pt>
    <dgm:pt modelId="{7B5BBE93-5BE7-4586-9742-B342933FECC5}" type="sibTrans" cxnId="{3FC39C10-7CE0-486E-8B25-7F638DF7734C}">
      <dgm:prSet/>
      <dgm:spPr/>
      <dgm:t>
        <a:bodyPr/>
        <a:lstStyle/>
        <a:p>
          <a:endParaRPr lang="en-US"/>
        </a:p>
      </dgm:t>
    </dgm:pt>
    <dgm:pt modelId="{EF2C37E5-CB00-4BD2-AE26-FC1EA817ED69}">
      <dgm:prSet phldrT="[Text]"/>
      <dgm:spPr/>
      <dgm:t>
        <a:bodyPr/>
        <a:lstStyle/>
        <a:p>
          <a:r>
            <a:rPr lang="en-US" dirty="0"/>
            <a:t>Books &amp; Records</a:t>
          </a:r>
        </a:p>
        <a:p>
          <a:r>
            <a:rPr lang="en-US" dirty="0"/>
            <a:t>Conflicts of Interest</a:t>
          </a:r>
        </a:p>
      </dgm:t>
    </dgm:pt>
    <dgm:pt modelId="{A81CA9A8-9766-42E8-A598-0385FC42E81A}" type="parTrans" cxnId="{24A73B0A-E282-40EE-B945-F17910C39FA0}">
      <dgm:prSet/>
      <dgm:spPr/>
      <dgm:t>
        <a:bodyPr/>
        <a:lstStyle/>
        <a:p>
          <a:endParaRPr lang="en-US"/>
        </a:p>
      </dgm:t>
    </dgm:pt>
    <dgm:pt modelId="{2D10FDB2-A676-469D-B8AD-3F307BECC535}" type="sibTrans" cxnId="{24A73B0A-E282-40EE-B945-F17910C39FA0}">
      <dgm:prSet/>
      <dgm:spPr/>
      <dgm:t>
        <a:bodyPr/>
        <a:lstStyle/>
        <a:p>
          <a:endParaRPr lang="en-US"/>
        </a:p>
      </dgm:t>
    </dgm:pt>
    <dgm:pt modelId="{D20A4812-CFA0-46AE-BB11-76EA3926FDAD}">
      <dgm:prSet phldrT="[Text]"/>
      <dgm:spPr/>
      <dgm:t>
        <a:bodyPr/>
        <a:lstStyle/>
        <a:p>
          <a:r>
            <a:rPr lang="en-US" dirty="0"/>
            <a:t>Meetings</a:t>
          </a:r>
        </a:p>
        <a:p>
          <a:r>
            <a:rPr lang="en-US" dirty="0"/>
            <a:t>Annual Elections</a:t>
          </a:r>
        </a:p>
      </dgm:t>
    </dgm:pt>
    <dgm:pt modelId="{165EB986-94D0-46EF-8765-8A80DFD573F5}" type="parTrans" cxnId="{F7397A8B-AE96-4EC8-AD3D-2B419D05955A}">
      <dgm:prSet/>
      <dgm:spPr/>
      <dgm:t>
        <a:bodyPr/>
        <a:lstStyle/>
        <a:p>
          <a:endParaRPr lang="en-US"/>
        </a:p>
      </dgm:t>
    </dgm:pt>
    <dgm:pt modelId="{284DF6C1-F13F-4B07-86B4-BF9AD5FF63EB}" type="sibTrans" cxnId="{F7397A8B-AE96-4EC8-AD3D-2B419D05955A}">
      <dgm:prSet/>
      <dgm:spPr/>
      <dgm:t>
        <a:bodyPr/>
        <a:lstStyle/>
        <a:p>
          <a:endParaRPr lang="en-US"/>
        </a:p>
      </dgm:t>
    </dgm:pt>
    <dgm:pt modelId="{17D32CB5-8423-4C5B-9D08-F5920245FB89}">
      <dgm:prSet phldrT="[Text]"/>
      <dgm:spPr/>
      <dgm:t>
        <a:bodyPr/>
        <a:lstStyle/>
        <a:p>
          <a:r>
            <a:rPr lang="en-US" dirty="0"/>
            <a:t>Financials &amp; Transparency</a:t>
          </a:r>
        </a:p>
        <a:p>
          <a:r>
            <a:rPr lang="en-US" dirty="0"/>
            <a:t>Replacement Reserves</a:t>
          </a:r>
        </a:p>
      </dgm:t>
    </dgm:pt>
    <dgm:pt modelId="{87DCB2B7-54DC-47C2-B1B3-E5C843A2FC20}" type="parTrans" cxnId="{D82E3E3E-0429-4E82-8833-9849161FC580}">
      <dgm:prSet/>
      <dgm:spPr/>
      <dgm:t>
        <a:bodyPr/>
        <a:lstStyle/>
        <a:p>
          <a:endParaRPr lang="en-US"/>
        </a:p>
      </dgm:t>
    </dgm:pt>
    <dgm:pt modelId="{768131BA-2F46-422D-ADF5-EEB1FFA62F33}" type="sibTrans" cxnId="{D82E3E3E-0429-4E82-8833-9849161FC580}">
      <dgm:prSet/>
      <dgm:spPr/>
      <dgm:t>
        <a:bodyPr/>
        <a:lstStyle/>
        <a:p>
          <a:endParaRPr lang="en-US"/>
        </a:p>
      </dgm:t>
    </dgm:pt>
    <dgm:pt modelId="{3AB956CD-DD82-4AB2-B783-339D88EA8090}">
      <dgm:prSet phldrT="[Text]"/>
      <dgm:spPr/>
      <dgm:t>
        <a:bodyPr/>
        <a:lstStyle/>
        <a:p>
          <a:r>
            <a:rPr lang="en-US" dirty="0"/>
            <a:t>Governance &amp; Law</a:t>
          </a:r>
        </a:p>
        <a:p>
          <a:r>
            <a:rPr lang="en-US" dirty="0"/>
            <a:t>Dispute Settlements</a:t>
          </a:r>
        </a:p>
        <a:p>
          <a:r>
            <a:rPr lang="en-US" dirty="0"/>
            <a:t>Resolutions &amp; Rules</a:t>
          </a:r>
        </a:p>
      </dgm:t>
    </dgm:pt>
    <dgm:pt modelId="{19F589D3-3871-48F9-960D-16EDAA3FBA5C}" type="parTrans" cxnId="{412E6556-AD84-449E-9CDF-C559408F3DF9}">
      <dgm:prSet/>
      <dgm:spPr/>
      <dgm:t>
        <a:bodyPr/>
        <a:lstStyle/>
        <a:p>
          <a:endParaRPr lang="en-US"/>
        </a:p>
      </dgm:t>
    </dgm:pt>
    <dgm:pt modelId="{4BF9557D-6192-44E2-B089-30D4B52B8C5A}" type="sibTrans" cxnId="{412E6556-AD84-449E-9CDF-C559408F3DF9}">
      <dgm:prSet/>
      <dgm:spPr/>
      <dgm:t>
        <a:bodyPr/>
        <a:lstStyle/>
        <a:p>
          <a:endParaRPr lang="en-US"/>
        </a:p>
      </dgm:t>
    </dgm:pt>
    <dgm:pt modelId="{9D4CDEF4-B547-42F5-8F9B-7342E3883672}" type="pres">
      <dgm:prSet presAssocID="{69B1BFF2-88D0-4248-9107-8DFCAAA093F4}" presName="diagram" presStyleCnt="0">
        <dgm:presLayoutVars>
          <dgm:dir/>
          <dgm:resizeHandles val="exact"/>
        </dgm:presLayoutVars>
      </dgm:prSet>
      <dgm:spPr/>
    </dgm:pt>
    <dgm:pt modelId="{11AEA733-596B-4638-818D-82EAEF926A14}" type="pres">
      <dgm:prSet presAssocID="{B36512B6-004C-44B9-B6E3-424937EB92E0}" presName="node" presStyleLbl="node1" presStyleIdx="0" presStyleCnt="5">
        <dgm:presLayoutVars>
          <dgm:bulletEnabled val="1"/>
        </dgm:presLayoutVars>
      </dgm:prSet>
      <dgm:spPr/>
    </dgm:pt>
    <dgm:pt modelId="{026A7945-BC43-4B26-9D87-2EA7BFD9DC9D}" type="pres">
      <dgm:prSet presAssocID="{7B5BBE93-5BE7-4586-9742-B342933FECC5}" presName="sibTrans" presStyleCnt="0"/>
      <dgm:spPr/>
    </dgm:pt>
    <dgm:pt modelId="{20C9E193-1F17-45C9-B309-CFDE59E5AAA3}" type="pres">
      <dgm:prSet presAssocID="{EF2C37E5-CB00-4BD2-AE26-FC1EA817ED69}" presName="node" presStyleLbl="node1" presStyleIdx="1" presStyleCnt="5">
        <dgm:presLayoutVars>
          <dgm:bulletEnabled val="1"/>
        </dgm:presLayoutVars>
      </dgm:prSet>
      <dgm:spPr/>
    </dgm:pt>
    <dgm:pt modelId="{75145C46-9836-4E7C-A6B8-144C52F84B02}" type="pres">
      <dgm:prSet presAssocID="{2D10FDB2-A676-469D-B8AD-3F307BECC535}" presName="sibTrans" presStyleCnt="0"/>
      <dgm:spPr/>
    </dgm:pt>
    <dgm:pt modelId="{6B6C90E3-F1F3-4BB1-B992-758C4CB841B8}" type="pres">
      <dgm:prSet presAssocID="{D20A4812-CFA0-46AE-BB11-76EA3926FDAD}" presName="node" presStyleLbl="node1" presStyleIdx="2" presStyleCnt="5">
        <dgm:presLayoutVars>
          <dgm:bulletEnabled val="1"/>
        </dgm:presLayoutVars>
      </dgm:prSet>
      <dgm:spPr/>
    </dgm:pt>
    <dgm:pt modelId="{02B28A37-E33D-4452-AC7C-90D9F74BA12A}" type="pres">
      <dgm:prSet presAssocID="{284DF6C1-F13F-4B07-86B4-BF9AD5FF63EB}" presName="sibTrans" presStyleCnt="0"/>
      <dgm:spPr/>
    </dgm:pt>
    <dgm:pt modelId="{13CE9C0F-1F18-4753-8D68-225F7E34F237}" type="pres">
      <dgm:prSet presAssocID="{17D32CB5-8423-4C5B-9D08-F5920245FB89}" presName="node" presStyleLbl="node1" presStyleIdx="3" presStyleCnt="5">
        <dgm:presLayoutVars>
          <dgm:bulletEnabled val="1"/>
        </dgm:presLayoutVars>
      </dgm:prSet>
      <dgm:spPr/>
    </dgm:pt>
    <dgm:pt modelId="{F6798607-26FB-4219-A3F4-35374135843D}" type="pres">
      <dgm:prSet presAssocID="{768131BA-2F46-422D-ADF5-EEB1FFA62F33}" presName="sibTrans" presStyleCnt="0"/>
      <dgm:spPr/>
    </dgm:pt>
    <dgm:pt modelId="{3E713D8E-2993-4F4B-B48A-42D4FD430995}" type="pres">
      <dgm:prSet presAssocID="{3AB956CD-DD82-4AB2-B783-339D88EA8090}" presName="node" presStyleLbl="node1" presStyleIdx="4" presStyleCnt="5">
        <dgm:presLayoutVars>
          <dgm:bulletEnabled val="1"/>
        </dgm:presLayoutVars>
      </dgm:prSet>
      <dgm:spPr/>
    </dgm:pt>
  </dgm:ptLst>
  <dgm:cxnLst>
    <dgm:cxn modelId="{24A73B0A-E282-40EE-B945-F17910C39FA0}" srcId="{69B1BFF2-88D0-4248-9107-8DFCAAA093F4}" destId="{EF2C37E5-CB00-4BD2-AE26-FC1EA817ED69}" srcOrd="1" destOrd="0" parTransId="{A81CA9A8-9766-42E8-A598-0385FC42E81A}" sibTransId="{2D10FDB2-A676-469D-B8AD-3F307BECC535}"/>
    <dgm:cxn modelId="{3FC39C10-7CE0-486E-8B25-7F638DF7734C}" srcId="{69B1BFF2-88D0-4248-9107-8DFCAAA093F4}" destId="{B36512B6-004C-44B9-B6E3-424937EB92E0}" srcOrd="0" destOrd="0" parTransId="{9C75EE3D-44B1-4BD8-8B55-BEE5FECAB642}" sibTransId="{7B5BBE93-5BE7-4586-9742-B342933FECC5}"/>
    <dgm:cxn modelId="{B226A21F-FD0F-41C0-AB69-C40523DCD725}" type="presOf" srcId="{17D32CB5-8423-4C5B-9D08-F5920245FB89}" destId="{13CE9C0F-1F18-4753-8D68-225F7E34F237}" srcOrd="0" destOrd="0" presId="urn:microsoft.com/office/officeart/2005/8/layout/default"/>
    <dgm:cxn modelId="{D82E3E3E-0429-4E82-8833-9849161FC580}" srcId="{69B1BFF2-88D0-4248-9107-8DFCAAA093F4}" destId="{17D32CB5-8423-4C5B-9D08-F5920245FB89}" srcOrd="3" destOrd="0" parTransId="{87DCB2B7-54DC-47C2-B1B3-E5C843A2FC20}" sibTransId="{768131BA-2F46-422D-ADF5-EEB1FFA62F33}"/>
    <dgm:cxn modelId="{038BE040-B18E-41EB-842A-735FE5127B45}" type="presOf" srcId="{69B1BFF2-88D0-4248-9107-8DFCAAA093F4}" destId="{9D4CDEF4-B547-42F5-8F9B-7342E3883672}" srcOrd="0" destOrd="0" presId="urn:microsoft.com/office/officeart/2005/8/layout/default"/>
    <dgm:cxn modelId="{F6C7ED44-3455-4237-ADDA-BAABFE4304D8}" type="presOf" srcId="{3AB956CD-DD82-4AB2-B783-339D88EA8090}" destId="{3E713D8E-2993-4F4B-B48A-42D4FD430995}" srcOrd="0" destOrd="0" presId="urn:microsoft.com/office/officeart/2005/8/layout/default"/>
    <dgm:cxn modelId="{412E6556-AD84-449E-9CDF-C559408F3DF9}" srcId="{69B1BFF2-88D0-4248-9107-8DFCAAA093F4}" destId="{3AB956CD-DD82-4AB2-B783-339D88EA8090}" srcOrd="4" destOrd="0" parTransId="{19F589D3-3871-48F9-960D-16EDAA3FBA5C}" sibTransId="{4BF9557D-6192-44E2-B089-30D4B52B8C5A}"/>
    <dgm:cxn modelId="{03A28070-DFD9-407E-8032-52BD204CED85}" type="presOf" srcId="{D20A4812-CFA0-46AE-BB11-76EA3926FDAD}" destId="{6B6C90E3-F1F3-4BB1-B992-758C4CB841B8}" srcOrd="0" destOrd="0" presId="urn:microsoft.com/office/officeart/2005/8/layout/default"/>
    <dgm:cxn modelId="{F7397A8B-AE96-4EC8-AD3D-2B419D05955A}" srcId="{69B1BFF2-88D0-4248-9107-8DFCAAA093F4}" destId="{D20A4812-CFA0-46AE-BB11-76EA3926FDAD}" srcOrd="2" destOrd="0" parTransId="{165EB986-94D0-46EF-8765-8A80DFD573F5}" sibTransId="{284DF6C1-F13F-4B07-86B4-BF9AD5FF63EB}"/>
    <dgm:cxn modelId="{FCE6D8BE-D42C-4909-8BAB-7FA5329756ED}" type="presOf" srcId="{EF2C37E5-CB00-4BD2-AE26-FC1EA817ED69}" destId="{20C9E193-1F17-45C9-B309-CFDE59E5AAA3}" srcOrd="0" destOrd="0" presId="urn:microsoft.com/office/officeart/2005/8/layout/default"/>
    <dgm:cxn modelId="{1412D6E2-CE5A-4715-9802-4A68EB1F9691}" type="presOf" srcId="{B36512B6-004C-44B9-B6E3-424937EB92E0}" destId="{11AEA733-596B-4638-818D-82EAEF926A14}" srcOrd="0" destOrd="0" presId="urn:microsoft.com/office/officeart/2005/8/layout/default"/>
    <dgm:cxn modelId="{4EB56BBB-4E9B-4669-ACB3-427552839469}" type="presParOf" srcId="{9D4CDEF4-B547-42F5-8F9B-7342E3883672}" destId="{11AEA733-596B-4638-818D-82EAEF926A14}" srcOrd="0" destOrd="0" presId="urn:microsoft.com/office/officeart/2005/8/layout/default"/>
    <dgm:cxn modelId="{B40C573F-30CA-4285-91FE-4B11C7168F1E}" type="presParOf" srcId="{9D4CDEF4-B547-42F5-8F9B-7342E3883672}" destId="{026A7945-BC43-4B26-9D87-2EA7BFD9DC9D}" srcOrd="1" destOrd="0" presId="urn:microsoft.com/office/officeart/2005/8/layout/default"/>
    <dgm:cxn modelId="{385F2872-9333-4E5F-83EC-5BB61D1C9645}" type="presParOf" srcId="{9D4CDEF4-B547-42F5-8F9B-7342E3883672}" destId="{20C9E193-1F17-45C9-B309-CFDE59E5AAA3}" srcOrd="2" destOrd="0" presId="urn:microsoft.com/office/officeart/2005/8/layout/default"/>
    <dgm:cxn modelId="{CA856A58-55EC-4200-B206-ACEA444D7878}" type="presParOf" srcId="{9D4CDEF4-B547-42F5-8F9B-7342E3883672}" destId="{75145C46-9836-4E7C-A6B8-144C52F84B02}" srcOrd="3" destOrd="0" presId="urn:microsoft.com/office/officeart/2005/8/layout/default"/>
    <dgm:cxn modelId="{C1F075AB-06B8-494D-BC4F-55AEE3A7B8AF}" type="presParOf" srcId="{9D4CDEF4-B547-42F5-8F9B-7342E3883672}" destId="{6B6C90E3-F1F3-4BB1-B992-758C4CB841B8}" srcOrd="4" destOrd="0" presId="urn:microsoft.com/office/officeart/2005/8/layout/default"/>
    <dgm:cxn modelId="{D251AAA0-8061-491B-BF46-BB1466D7A1D4}" type="presParOf" srcId="{9D4CDEF4-B547-42F5-8F9B-7342E3883672}" destId="{02B28A37-E33D-4452-AC7C-90D9F74BA12A}" srcOrd="5" destOrd="0" presId="urn:microsoft.com/office/officeart/2005/8/layout/default"/>
    <dgm:cxn modelId="{E18476A3-9728-4A35-BF7A-356BCA4CBB63}" type="presParOf" srcId="{9D4CDEF4-B547-42F5-8F9B-7342E3883672}" destId="{13CE9C0F-1F18-4753-8D68-225F7E34F237}" srcOrd="6" destOrd="0" presId="urn:microsoft.com/office/officeart/2005/8/layout/default"/>
    <dgm:cxn modelId="{DA9234EC-D8AB-495E-84F5-084542993DF4}" type="presParOf" srcId="{9D4CDEF4-B547-42F5-8F9B-7342E3883672}" destId="{F6798607-26FB-4219-A3F4-35374135843D}" srcOrd="7" destOrd="0" presId="urn:microsoft.com/office/officeart/2005/8/layout/default"/>
    <dgm:cxn modelId="{7E6597B7-D949-4C0A-9174-3AEA43892C91}" type="presParOf" srcId="{9D4CDEF4-B547-42F5-8F9B-7342E3883672}" destId="{3E713D8E-2993-4F4B-B48A-42D4FD43099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EA733-596B-4638-818D-82EAEF926A14}">
      <dsp:nvSpPr>
        <dsp:cNvPr id="0" name=""/>
        <dsp:cNvSpPr/>
      </dsp:nvSpPr>
      <dsp:spPr>
        <a:xfrm>
          <a:off x="331273" y="294"/>
          <a:ext cx="2804534" cy="1682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Assessments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Communication</a:t>
          </a:r>
        </a:p>
      </dsp:txBody>
      <dsp:txXfrm>
        <a:off x="331273" y="294"/>
        <a:ext cx="2804534" cy="1682720"/>
      </dsp:txXfrm>
    </dsp:sp>
    <dsp:sp modelId="{20C9E193-1F17-45C9-B309-CFDE59E5AAA3}">
      <dsp:nvSpPr>
        <dsp:cNvPr id="0" name=""/>
        <dsp:cNvSpPr/>
      </dsp:nvSpPr>
      <dsp:spPr>
        <a:xfrm>
          <a:off x="3416262" y="294"/>
          <a:ext cx="2804534" cy="1682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Books &amp; Records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Conflicts of Interest</a:t>
          </a:r>
        </a:p>
      </dsp:txBody>
      <dsp:txXfrm>
        <a:off x="3416262" y="294"/>
        <a:ext cx="2804534" cy="1682720"/>
      </dsp:txXfrm>
    </dsp:sp>
    <dsp:sp modelId="{6B6C90E3-F1F3-4BB1-B992-758C4CB841B8}">
      <dsp:nvSpPr>
        <dsp:cNvPr id="0" name=""/>
        <dsp:cNvSpPr/>
      </dsp:nvSpPr>
      <dsp:spPr>
        <a:xfrm>
          <a:off x="6501250" y="294"/>
          <a:ext cx="2804534" cy="1682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Meetings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Annual Elections</a:t>
          </a:r>
        </a:p>
      </dsp:txBody>
      <dsp:txXfrm>
        <a:off x="6501250" y="294"/>
        <a:ext cx="2804534" cy="1682720"/>
      </dsp:txXfrm>
    </dsp:sp>
    <dsp:sp modelId="{13CE9C0F-1F18-4753-8D68-225F7E34F237}">
      <dsp:nvSpPr>
        <dsp:cNvPr id="0" name=""/>
        <dsp:cNvSpPr/>
      </dsp:nvSpPr>
      <dsp:spPr>
        <a:xfrm>
          <a:off x="1873768" y="1963468"/>
          <a:ext cx="2804534" cy="1682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Financials &amp; Transparency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Replacement Reserves</a:t>
          </a:r>
        </a:p>
      </dsp:txBody>
      <dsp:txXfrm>
        <a:off x="1873768" y="1963468"/>
        <a:ext cx="2804534" cy="1682720"/>
      </dsp:txXfrm>
    </dsp:sp>
    <dsp:sp modelId="{3E713D8E-2993-4F4B-B48A-42D4FD430995}">
      <dsp:nvSpPr>
        <dsp:cNvPr id="0" name=""/>
        <dsp:cNvSpPr/>
      </dsp:nvSpPr>
      <dsp:spPr>
        <a:xfrm>
          <a:off x="4958756" y="1963468"/>
          <a:ext cx="2804534" cy="1682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Governance &amp; Law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Dispute Settlements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Resolutions &amp; Rules</a:t>
          </a:r>
        </a:p>
      </dsp:txBody>
      <dsp:txXfrm>
        <a:off x="4958756" y="1963468"/>
        <a:ext cx="2804534" cy="168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ca38196718_1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8" name="Google Shape;28;g1ca3819671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1826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660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575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2688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94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98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199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478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526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078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205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23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895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691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3999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28324d684_0_5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9" name="Google Shape;49;g2c28324d6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10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 slide">
  <p:cSld name="4 pictur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cture slide 2">
  <p:cSld name="4 picture slide 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text slide">
  <p:cSld name="Long text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04a920ff22_0_2151"/>
          <p:cNvSpPr/>
          <p:nvPr/>
        </p:nvSpPr>
        <p:spPr>
          <a:xfrm>
            <a:off x="1132755" y="1286934"/>
            <a:ext cx="10518300" cy="4956300"/>
          </a:xfrm>
          <a:prstGeom prst="rect">
            <a:avLst/>
          </a:prstGeom>
          <a:noFill/>
          <a:ln w="19050" cap="flat" cmpd="sng">
            <a:solidFill>
              <a:srgbClr val="6D8D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g204a920ff22_0_2151"/>
          <p:cNvSpPr/>
          <p:nvPr/>
        </p:nvSpPr>
        <p:spPr>
          <a:xfrm>
            <a:off x="0" y="0"/>
            <a:ext cx="8854200" cy="269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g204a920ff22_0_2151"/>
          <p:cNvSpPr/>
          <p:nvPr/>
        </p:nvSpPr>
        <p:spPr>
          <a:xfrm>
            <a:off x="-19050" y="2265323"/>
            <a:ext cx="11514600" cy="3683400"/>
          </a:xfrm>
          <a:prstGeom prst="rect">
            <a:avLst/>
          </a:prstGeom>
          <a:solidFill>
            <a:srgbClr val="6D8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g204a920ff22_0_21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g204a920ff22_0_2151"/>
          <p:cNvSpPr txBox="1">
            <a:spLocks noGrp="1"/>
          </p:cNvSpPr>
          <p:nvPr>
            <p:ph type="body" idx="1"/>
          </p:nvPr>
        </p:nvSpPr>
        <p:spPr>
          <a:xfrm>
            <a:off x="1290117" y="1631119"/>
            <a:ext cx="4582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6BA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6B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04a920ff22_0_2151"/>
          <p:cNvSpPr txBox="1">
            <a:spLocks noGrp="1"/>
          </p:cNvSpPr>
          <p:nvPr>
            <p:ph type="body" idx="2"/>
          </p:nvPr>
        </p:nvSpPr>
        <p:spPr>
          <a:xfrm>
            <a:off x="1290117" y="1055952"/>
            <a:ext cx="4582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g204a920ff22_0_2151"/>
          <p:cNvSpPr txBox="1">
            <a:spLocks noGrp="1"/>
          </p:cNvSpPr>
          <p:nvPr>
            <p:ph type="body" idx="3"/>
          </p:nvPr>
        </p:nvSpPr>
        <p:spPr>
          <a:xfrm>
            <a:off x="1290117" y="2496304"/>
            <a:ext cx="9966600" cy="3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g204a920ff22_0_2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16884" y="254408"/>
            <a:ext cx="834244" cy="2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g204a920ff22_0_2151"/>
          <p:cNvSpPr txBox="1"/>
          <p:nvPr/>
        </p:nvSpPr>
        <p:spPr>
          <a:xfrm>
            <a:off x="799075" y="63563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Executive Director Report, February 1, 2023</a:t>
            </a:r>
            <a:endParaRPr sz="10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vt.westlaw.com/mdc/Browse/Home/Maryland/MarylandCodeCourtRules?guid=NBBEF15F09B6211DB9BCF9DAC28345A2A&amp;originationContext=documenttoc&amp;transitionType=Default&amp;contextData=(sc.Default)" TargetMode="External"/><Relationship Id="rId5" Type="http://schemas.openxmlformats.org/officeDocument/2006/relationships/hyperlink" Target="https://govt.westlaw.com/mdc/Browse/Home/Maryland/MarylandCodeCourtRules?guid=NA1DF66D09CC311DB9BCF9DAC28345A2A&amp;originationContext=documenttoc&amp;transitionType=Default&amp;contextData=(sc.Default)" TargetMode="External"/><Relationship Id="rId4" Type="http://schemas.openxmlformats.org/officeDocument/2006/relationships/hyperlink" Target="https://govt.westlaw.com/mdc/Browse/Home/Maryland/MarylandCodeCourtRules?guid=N9D539D209CC311DB9BCF9DAC28345A2A&amp;transitionType=Default&amp;contextData=%28sc.Default%29&amp;bhcp=1&amp;bhhash=1&amp;bhhash=1#N8833F4A0849511E8B821D34A7DCBAD5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ca38196718_1_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9060" y="5629931"/>
            <a:ext cx="11102939" cy="1228069"/>
          </a:xfrm>
          <a:prstGeom prst="rect">
            <a:avLst/>
          </a:prstGeom>
          <a:solidFill>
            <a:srgbClr val="197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i="0" u="none" strike="noStrike" cap="none" dirty="0">
              <a:solidFill>
                <a:schemeClr val="lt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1" dirty="0">
              <a:solidFill>
                <a:schemeClr val="lt1"/>
              </a:solidFill>
              <a:latin typeface="Garamond" panose="020204040303010108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Department of Housing and Community Affairs (DHCA)</a:t>
            </a:r>
            <a:endParaRPr lang="en-US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E358861-585C-B666-BC25-88AEF04DB1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-900" r="184" b="3096"/>
          <a:stretch/>
        </p:blipFill>
        <p:spPr bwMode="auto">
          <a:xfrm>
            <a:off x="0" y="-122994"/>
            <a:ext cx="12192000" cy="56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52B1D-C3F4-4397-3A03-044BC9BF18B8}"/>
              </a:ext>
            </a:extLst>
          </p:cNvPr>
          <p:cNvSpPr txBox="1"/>
          <p:nvPr/>
        </p:nvSpPr>
        <p:spPr>
          <a:xfrm>
            <a:off x="1231795" y="5795778"/>
            <a:ext cx="1082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Office Common Ownership Communities &amp; GOCA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A498C4-ABE7-27CA-3BAB-0E087AAFC5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5725526"/>
            <a:ext cx="745322" cy="103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317444"/>
            <a:ext cx="11147762" cy="633121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COC’s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Must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Register annually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the information required on the Registration form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fields on the form must be completed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Renter’s list should be submitted as formatted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Governing Body </a:t>
            </a:r>
            <a:r>
              <a:rPr lang="en-US" sz="26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en-US" sz="2600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*Responsible for Compliance with this registration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*Responsible for payment of any registration fees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a class A violation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COC: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Makes false statements on a registration form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Fails to register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2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*The governing body may delegate these tasks to an agent, but is ultimately responsible for ensuring completion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327804" y="59628"/>
            <a:ext cx="1105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Requirements for Registration – Sect. 10B-7(a)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17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317444"/>
            <a:ext cx="11147762" cy="633121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is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Required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successfully complete the training?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newly elected or appointed member of a COC governing body within 90 days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Reelected or reappointed board members must renew every three (3) years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Each member must maintain the certificate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Training certificates issued are valid for three years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governing body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Must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26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Certify each member has successfully completed the training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Retain a copy of the certificate for member inspection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 to the CCOC that each member completed the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327804" y="59628"/>
            <a:ext cx="1105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Requirements for Board Training – Sect. 10B-7(c)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1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317444"/>
            <a:ext cx="11147762" cy="633121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Failure to complete the training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Does Not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lvl="2"/>
            <a:endParaRPr lang="en-US" sz="2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Remove the member from the governing body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Invalidate a vote by the member</a:t>
            </a:r>
          </a:p>
          <a:p>
            <a:pPr lvl="2"/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2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Complaint is filed against your COC:</a:t>
            </a:r>
          </a:p>
          <a:p>
            <a:pPr lvl="2"/>
            <a:endParaRPr lang="en-US" sz="28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Hearings may consider a member’s failure to complete training in deciding a dispute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327804" y="59628"/>
            <a:ext cx="1105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Requirements for Board Training – Sect. 10B-7(c)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6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29762" y="390206"/>
            <a:ext cx="11147762" cy="58360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Common Ownership Communities </a:t>
            </a:r>
            <a:r>
              <a:rPr lang="en-US" sz="28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must comply with all 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applicable laws: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</a:t>
            </a:r>
          </a:p>
          <a:p>
            <a:pPr lvl="1"/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Fair Housing Act, ADA, CTA, FCC, etc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HOA Act, Condo Act, Coop. Act, etc.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&amp; County 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Chapter 10B, Environment Protection, Code Enforcement, 	Permitting, etc.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Association</a:t>
            </a:r>
          </a:p>
          <a:p>
            <a:pPr lvl="2"/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Declarations, Bylaws, CC&amp;Rs, Charters, Rules &amp; Regs, etc.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3531113" y="29088"/>
            <a:ext cx="474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Governs a COC?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99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29762" y="390206"/>
            <a:ext cx="11147762" cy="58360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Title 11. MD Condominium Act </a:t>
            </a:r>
            <a:endParaRPr lang="en-US" sz="26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Title 11b. MD Homeowners Association Act</a:t>
            </a:r>
            <a:endParaRPr lang="en-US" sz="26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Subtitle 6b. MD Cooperative Housing Corporation Act </a:t>
            </a:r>
            <a:endParaRPr lang="en-US" sz="26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6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Additional Resources</a:t>
            </a:r>
          </a:p>
          <a:p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MD Office of Attorney General - Consumer Protection Complaint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Article 2. Dispute Resolution – CCOC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Conflict Resolution Center MC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6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317395" y="29088"/>
            <a:ext cx="1089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Maryland Acts and Additional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0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A Few Responsibilities for the Board</a:t>
            </a:r>
            <a:endParaRPr sz="2800" b="0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15</a:t>
            </a:fld>
            <a:endParaRPr lang="en-US"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648496"/>
            <a:ext cx="11147762" cy="59849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8;g2c28324d684_0_58">
            <a:extLst>
              <a:ext uri="{FF2B5EF4-FFF2-40B4-BE49-F238E27FC236}">
                <a16:creationId xmlns:a16="http://schemas.microsoft.com/office/drawing/2014/main" id="{48A02B5C-A7D9-47B7-3493-395064900BA8}"/>
              </a:ext>
            </a:extLst>
          </p:cNvPr>
          <p:cNvSpPr/>
          <p:nvPr/>
        </p:nvSpPr>
        <p:spPr>
          <a:xfrm>
            <a:off x="494895" y="711686"/>
            <a:ext cx="11147762" cy="59849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Association Governance</a:t>
            </a:r>
          </a:p>
          <a:p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Bylaws, Declarations, Deed, CC&amp;R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Board Roles, Committees, Voting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Collect Assessments and Fees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Annual, Special</a:t>
            </a:r>
          </a:p>
          <a:p>
            <a:pPr lvl="4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Late, Legal, Violations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Books and Records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Budgets, Statements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Meeting Minutes, Decisions</a:t>
            </a:r>
            <a:endParaRPr lang="en-US" sz="24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Schedule, Agendas, Publish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Quorum, Open, Closed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Annual Elections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Timelines, Candidates, Inspectors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Materials, Results, Minutes</a:t>
            </a: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Financials 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Budgets, Reserves, Assessments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Transparent, Members Rights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Reserve Replacements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Professional Review, Five Years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Budget, Fund Appropriately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Resolutions and Rules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Create, Enforce, Notify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Required, Be Open as Possible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Avoid Conflicts of Interests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Be Transparent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Dispute Settlements 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Policy, Provisions</a:t>
            </a:r>
          </a:p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* Seek Legal Counsel</a:t>
            </a:r>
          </a:p>
          <a:p>
            <a:endParaRPr lang="en-US" sz="20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F58C6-48EA-5B32-7CDF-0DE1F8D3DF06}"/>
              </a:ext>
            </a:extLst>
          </p:cNvPr>
          <p:cNvSpPr txBox="1"/>
          <p:nvPr/>
        </p:nvSpPr>
        <p:spPr>
          <a:xfrm>
            <a:off x="2155902" y="6296722"/>
            <a:ext cx="7114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Remember these are volunteers within a community </a:t>
            </a:r>
          </a:p>
        </p:txBody>
      </p:sp>
    </p:spTree>
    <p:extLst>
      <p:ext uri="{BB962C8B-B14F-4D97-AF65-F5344CB8AC3E}">
        <p14:creationId xmlns:p14="http://schemas.microsoft.com/office/powerpoint/2010/main" val="174368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Best Practices for Boards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endParaRPr sz="2800" b="0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230351" y="686261"/>
            <a:ext cx="11304511" cy="5886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following fundamental principles can help common ownership communities (COCs) increase harmony, minimize conflict, and build a more prosperous community while maintaining or increasing property values.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BAC1838-B173-7416-F2C1-49B69CBF91CF}"/>
              </a:ext>
            </a:extLst>
          </p:cNvPr>
          <p:cNvGraphicFramePr/>
          <p:nvPr/>
        </p:nvGraphicFramePr>
        <p:xfrm>
          <a:off x="842682" y="2814918"/>
          <a:ext cx="9637059" cy="364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598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451337" y="1075765"/>
            <a:ext cx="109891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17</a:t>
            </a:fld>
            <a:endParaRPr lang="en-US"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648496"/>
            <a:ext cx="11147762" cy="598495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208049" y="0"/>
            <a:ext cx="1098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9340B7FC-DD8D-D5EA-D0B8-F9B20467F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913" y="983882"/>
            <a:ext cx="8063031" cy="53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0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527104" y="359204"/>
            <a:ext cx="10831800" cy="4612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Definition of COC’s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Establishment, Duties, and Requirements of Chapter 10B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Registration Requirement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Training Requirement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Board Governance and Responsibilities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Close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836321" y="21654"/>
            <a:ext cx="1033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Outline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72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453483"/>
            <a:ext cx="11147762" cy="61951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a Common Ownership Community (COC)?</a:t>
            </a:r>
          </a:p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group of residential homes with their own government and binding 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Homeowners Associations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Condominium Associations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Cooperative Housing Associations</a:t>
            </a: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means that a COC </a:t>
            </a:r>
            <a:r>
              <a:rPr lang="en-US" sz="2800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-US" sz="2800" i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Citizens Association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Civic Association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Community Association</a:t>
            </a:r>
            <a:endParaRPr lang="en-US" sz="2600" b="0" i="0" dirty="0">
              <a:solidFill>
                <a:schemeClr val="tx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600" b="0" i="0" dirty="0">
              <a:solidFill>
                <a:schemeClr val="tx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250166" y="28439"/>
            <a:ext cx="1098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 Define a Common Ownership Community – Sect. 10B-2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30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0" y="387009"/>
            <a:ext cx="11478604" cy="4612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Chapter 10B of the County Code and CCOC - established in 1991.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Commission on COC (CCOC) has several roles meant to increase property value and improve quality of life in a COC, to include: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Advising the County Executive and Council on issues &amp; providing legislative solutions;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Promoting awareness of legal rights &amp; obligations of COC residents;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Providing educational programs and assistance to owners and board members;</a:t>
            </a:r>
          </a:p>
          <a:p>
            <a:pPr marL="914400" indent="-457200">
              <a:buFont typeface="Wingdings" panose="05000000000000000000" pitchFamily="2" charset="2"/>
              <a:buChar char="§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Resolving disputes between residents and their associations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836321" y="21654"/>
            <a:ext cx="1033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Brief History and Purpose of the CCOC - Sect. 10B-1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77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193549" y="317444"/>
            <a:ext cx="11147762" cy="572739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Commissioners</a:t>
            </a:r>
          </a:p>
          <a:p>
            <a:pPr algn="ctr"/>
            <a:endParaRPr lang="en-US" sz="20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Office supports a 15-member volunteer Commission appointed by the County Executive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Eight are owners or residents within a COC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Seven are professionals associated with COC’s</a:t>
            </a:r>
          </a:p>
          <a:p>
            <a:pPr lvl="5"/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Attorneys, Property Managers, Realtors, Developers, etc.</a:t>
            </a:r>
          </a:p>
          <a:p>
            <a:pPr lvl="2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Panel Chairs</a:t>
            </a:r>
          </a:p>
          <a:p>
            <a:pPr algn="ctr"/>
            <a:endParaRPr lang="en-US" sz="2000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Seven current volunteer Panel Chairs; Non-Commissioners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Decide disputes by conducting Hearings</a:t>
            </a:r>
          </a:p>
          <a:p>
            <a:pPr lvl="1"/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Panels consist of one Panel Chair and two Commissioners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232913" y="34484"/>
            <a:ext cx="11128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Commission on Common Ownership Communities - Sect. 10B-3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22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c28324d684_0_58"/>
          <p:cNvSpPr txBox="1"/>
          <p:nvPr/>
        </p:nvSpPr>
        <p:spPr>
          <a:xfrm>
            <a:off x="1091091" y="4249052"/>
            <a:ext cx="100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ROFR 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Garamond" panose="02020404030301010803" pitchFamily="18" charset="0"/>
                <a:ea typeface="Calibri"/>
                <a:cs typeface="Calibri"/>
                <a:sym typeface="Calibri"/>
              </a:rPr>
              <a:t>- April 2024</a:t>
            </a:r>
            <a:endParaRPr sz="1400" b="1" i="0" u="none" strike="noStrike" cap="none" dirty="0">
              <a:solidFill>
                <a:srgbClr val="000000"/>
              </a:solidFill>
              <a:latin typeface="Garamond" panose="02020404030301010803" pitchFamily="18" charset="0"/>
              <a:sym typeface="Arial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677032" y="666619"/>
            <a:ext cx="10831800" cy="46127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Ramon Espin, Manager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Walter Wilson, Assistant County Attorney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Pete Atta, Investigator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Billy Buttrey, Investigator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Ife Fabayo, Investigator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Nicolette Fahs, Office Service Coordinator</a:t>
            </a: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232913" y="21654"/>
            <a:ext cx="1117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Office Support of the Commission - Sect. 10B-4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151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52595" y="280954"/>
            <a:ext cx="11147762" cy="61951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and provide educational materials;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and maintain an information and referral system for services in the County directly related to COC’s;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technical assistance;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and maintain various manuals to serve as a guide on COC operations and assist COC’s and its members;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Advise COC’s of changes in the laws and regulations affecting their COC’s or operations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6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of this information can be found on our website, and sometimes included in the CCOC monthly 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0" y="-1"/>
            <a:ext cx="115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Duties of the Office with the Commission – Sect. 10B-5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75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387100" y="453483"/>
            <a:ext cx="11147762" cy="61951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Assist the Commission in carrying out its duties;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*Maintain a master roster of COC’s, their leadership, &amp; Management;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Maintain a collection of COC documents for reference;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Operate a Dispute Resolution process to furnish mediation and administrative hearings;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More information will be provided in a later slide.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0" y="-1"/>
            <a:ext cx="115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Duties of the Office with the Commission – Sect. 10B-5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33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c28324d684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371" y="6279720"/>
            <a:ext cx="1106802" cy="36893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2c28324d684_0_5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3610"/>
            <a:ext cx="11534862" cy="619409"/>
          </a:xfrm>
          <a:prstGeom prst="rect">
            <a:avLst/>
          </a:prstGeom>
          <a:solidFill>
            <a:srgbClr val="156B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c28324d684_0_58"/>
          <p:cNvSpPr txBox="1">
            <a:spLocks noGrp="1"/>
          </p:cNvSpPr>
          <p:nvPr>
            <p:ph type="sldNum" idx="12"/>
          </p:nvPr>
        </p:nvSpPr>
        <p:spPr>
          <a:xfrm>
            <a:off x="11440449" y="6461403"/>
            <a:ext cx="644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c28324d684_0_58"/>
          <p:cNvSpPr/>
          <p:nvPr/>
        </p:nvSpPr>
        <p:spPr>
          <a:xfrm>
            <a:off x="274957" y="186064"/>
            <a:ext cx="11147762" cy="61951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 rules and procedures to carry out its role;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 regularly (at least monthly) and record its activities;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Examine by means of attending various types of meetings in COC’s which may result in unmet community, resident, or public needs; </a:t>
            </a:r>
            <a:r>
              <a:rPr lang="en-US" sz="2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(like this 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Adjudicate cases on which the Commission accepts jurisdiction;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*Provide training on the responsibilities of a board member for members of the governing body of a COC</a:t>
            </a:r>
          </a:p>
          <a:p>
            <a:pPr marL="914400"/>
            <a:endParaRPr lang="en-US" sz="2800" b="1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algn="ctr"/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 More information will be provided in a later slide.</a:t>
            </a:r>
          </a:p>
          <a:p>
            <a:pPr marL="914400" algn="ctr"/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AE9D-6D2C-4D9F-E15B-EF571A146B89}"/>
              </a:ext>
            </a:extLst>
          </p:cNvPr>
          <p:cNvSpPr txBox="1"/>
          <p:nvPr/>
        </p:nvSpPr>
        <p:spPr>
          <a:xfrm>
            <a:off x="0" y="-1"/>
            <a:ext cx="115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Duties of the Commission on COC– Sect. 10B-6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24CD1-80E7-CACB-8590-CF5B116ED5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78" y="29088"/>
            <a:ext cx="466771" cy="57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3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f0379d-7eee-4a13-a656-eeb6ce8b4c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406813EC7E6648BE622116C3BAF554" ma:contentTypeVersion="14" ma:contentTypeDescription="Create a new document." ma:contentTypeScope="" ma:versionID="b7bae2848ba1d21bb0606dcabfdd2ea7">
  <xsd:schema xmlns:xsd="http://www.w3.org/2001/XMLSchema" xmlns:xs="http://www.w3.org/2001/XMLSchema" xmlns:p="http://schemas.microsoft.com/office/2006/metadata/properties" xmlns:ns3="bff0379d-7eee-4a13-a656-eeb6ce8b4c25" xmlns:ns4="1c750674-3777-4f34-97ac-07bedae54d1d" targetNamespace="http://schemas.microsoft.com/office/2006/metadata/properties" ma:root="true" ma:fieldsID="518a1910978550157c5e97d3d46a8e03" ns3:_="" ns4:_="">
    <xsd:import namespace="bff0379d-7eee-4a13-a656-eeb6ce8b4c25"/>
    <xsd:import namespace="1c750674-3777-4f34-97ac-07bedae54d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f0379d-7eee-4a13-a656-eeb6ce8b4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50674-3777-4f34-97ac-07bedae54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CC5E8-93AA-46DA-987C-53C14FB562AB}">
  <ds:schemaRefs>
    <ds:schemaRef ds:uri="http://schemas.openxmlformats.org/package/2006/metadata/core-properties"/>
    <ds:schemaRef ds:uri="1c750674-3777-4f34-97ac-07bedae54d1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bff0379d-7eee-4a13-a656-eeb6ce8b4c25"/>
  </ds:schemaRefs>
</ds:datastoreItem>
</file>

<file path=customXml/itemProps2.xml><?xml version="1.0" encoding="utf-8"?>
<ds:datastoreItem xmlns:ds="http://schemas.openxmlformats.org/officeDocument/2006/customXml" ds:itemID="{3988049A-F7F5-493B-AB87-CFE2B54D0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f0379d-7eee-4a13-a656-eeb6ce8b4c25"/>
    <ds:schemaRef ds:uri="1c750674-3777-4f34-97ac-07bedae54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B7CEC-53CD-4D91-92B7-52C9E2254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4931</TotalTime>
  <Words>1229</Words>
  <Application>Microsoft Macintosh PowerPoint</Application>
  <PresentationFormat>Widescreen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Garamond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Habte, Asmara</dc:creator>
  <cp:lastModifiedBy>Irina Norrell</cp:lastModifiedBy>
  <cp:revision>31</cp:revision>
  <dcterms:modified xsi:type="dcterms:W3CDTF">2025-05-13T22:46:32Z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0x010100CC406813EC7E6648BE622116C3BAF554</vt:lpwstr>
  </property>
</Properties>
</file>